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2" r:id="rId7"/>
    <p:sldId id="272" r:id="rId8"/>
    <p:sldId id="261" r:id="rId9"/>
    <p:sldId id="263" r:id="rId10"/>
    <p:sldId id="273" r:id="rId11"/>
    <p:sldId id="274" r:id="rId12"/>
    <p:sldId id="264" r:id="rId13"/>
    <p:sldId id="268" r:id="rId14"/>
    <p:sldId id="265" r:id="rId15"/>
    <p:sldId id="266" r:id="rId16"/>
    <p:sldId id="267" r:id="rId17"/>
    <p:sldId id="269" r:id="rId18"/>
    <p:sldId id="270" r:id="rId19"/>
    <p:sldId id="271" r:id="rId20"/>
  </p:sldIdLst>
  <p:sldSz cx="9144000" cy="6858000" type="screen4x3"/>
  <p:notesSz cx="6858000" cy="9144000"/>
  <p:embeddedFontLst>
    <p:embeddedFont>
      <p:font typeface="Avenir" panose="02000503020000020003" pitchFamily="2" charset="0"/>
      <p:regular r:id="rId22"/>
      <p:italic r:id="rId23"/>
    </p:embeddedFont>
    <p:embeddedFont>
      <p:font typeface="Garamond" panose="02020404030301010803" pitchFamily="18" charset="0"/>
      <p:regular r:id="rId24"/>
      <p:bold r:id="rId25"/>
      <p:italic r:id="rId26"/>
      <p:boldItalic r:id="rId27"/>
    </p:embeddedFont>
    <p:embeddedFont>
      <p:font typeface="Inter" panose="02000503000000020004" pitchFamily="2" charset="0"/>
      <p:regular r:id="rId28"/>
      <p:bold r:id="rId29"/>
    </p:embeddedFont>
    <p:embeddedFont>
      <p:font typeface="Lato" panose="020F0502020204030203"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pen Sans Light" panose="020B0306030504020204" pitchFamily="34" charset="0"/>
      <p:regular r:id="rId38"/>
      <p:bold r:id="rId39"/>
      <p:italic r:id="rId40"/>
      <p:boldItalic r:id="rId41"/>
    </p:embeddedFont>
    <p:embeddedFont>
      <p:font typeface="Quattrocento Sans" panose="020B0502050000020003" pitchFamily="34"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Segoe UI" panose="020B0502040204020203"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g/wfLnbdkBwstTRFW9lxUFBQzd3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 Mozo" initials=""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3D3FAE-EA19-446B-8184-BF9FC8215504}">
  <a:tblStyle styleId="{543D3FAE-EA19-446B-8184-BF9FC821550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6E7E7"/>
          </a:solidFill>
        </a:fill>
      </a:tcStyle>
    </a:wholeTbl>
    <a:band1H>
      <a:tcTxStyle/>
      <a:tcStyle>
        <a:tcBdr/>
        <a:fill>
          <a:solidFill>
            <a:srgbClr val="ECCBCC"/>
          </a:solidFill>
        </a:fill>
      </a:tcStyle>
    </a:band1H>
    <a:band2H>
      <a:tcTxStyle/>
      <a:tcStyle>
        <a:tcBdr/>
      </a:tcStyle>
    </a:band2H>
    <a:band1V>
      <a:tcTxStyle/>
      <a:tcStyle>
        <a:tcBdr/>
        <a:fill>
          <a:solidFill>
            <a:srgbClr val="ECCBC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4387" autoAdjust="0"/>
  </p:normalViewPr>
  <p:slideViewPr>
    <p:cSldViewPr snapToGrid="0">
      <p:cViewPr varScale="1">
        <p:scale>
          <a:sx n="76" d="100"/>
          <a:sy n="76" d="100"/>
        </p:scale>
        <p:origin x="2144"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font" Target="fonts/font2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font" Target="fonts/font32.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3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font" Target="fonts/font31.fntdata"/><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livehealthonline.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nthem.com/ca"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healthy.kaiserpermanente.org/health-wellness/wellness-coachin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upportlinc.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988lifeline.or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amhsa.gov/find-help/national-helpline" TargetMode="External"/><Relationship Id="rId5" Type="http://schemas.openxmlformats.org/officeDocument/2006/relationships/hyperlink" Target="http://crisistextline.org" TargetMode="External"/><Relationship Id="rId4" Type="http://schemas.openxmlformats.org/officeDocument/2006/relationships/hyperlink" Target="https://go.usa.gov/xyxGa%C2%A0"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8x8.savings.beneplace.co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kp.org/exercise"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nthem.com/ca"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kp.org/choosehealthy"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Your health plan covers specific preventive care services. Even when you’re in the best shape of your life, a serious condition without any symptoms may put your health at risk. In order to get healthy and stay that way, your plan includes coverage for eligible preventive care services at no additional cost when they’re provided in-network.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These</a:t>
            </a:r>
            <a:r>
              <a:rPr lang="en-US" sz="1200" baseline="0" dirty="0"/>
              <a:t> services can help prevent certain illnesses and health conditions from happening. Examples for men include, but are not limited to:</a:t>
            </a:r>
          </a:p>
          <a:p>
            <a:pPr marL="800100" lvl="1" indent="-342900" algn="l" rtl="0">
              <a:spcBef>
                <a:spcPts val="240"/>
              </a:spcBef>
              <a:spcAft>
                <a:spcPts val="0"/>
              </a:spcAft>
              <a:buClr>
                <a:srgbClr val="54565A"/>
              </a:buClr>
              <a:buSzPts val="1200"/>
              <a:buChar char="•"/>
            </a:pPr>
            <a:r>
              <a:rPr lang="en-US" sz="1200" i="0" u="none" strike="noStrike" cap="none" dirty="0">
                <a:solidFill>
                  <a:srgbClr val="262626"/>
                </a:solidFill>
                <a:latin typeface="Roboto"/>
                <a:ea typeface="Roboto"/>
                <a:cs typeface="Roboto"/>
                <a:sym typeface="Roboto"/>
              </a:rPr>
              <a:t>Colorectal cancer</a:t>
            </a:r>
          </a:p>
          <a:p>
            <a:pPr marL="800100" lvl="1" indent="-342900" algn="l" rtl="0">
              <a:spcBef>
                <a:spcPts val="240"/>
              </a:spcBef>
              <a:spcAft>
                <a:spcPts val="0"/>
              </a:spcAft>
              <a:buClr>
                <a:srgbClr val="54565A"/>
              </a:buClr>
              <a:buSzPts val="1200"/>
              <a:buChar char="•"/>
            </a:pPr>
            <a:r>
              <a:rPr lang="en-US" sz="1200" dirty="0"/>
              <a:t>Diabetes</a:t>
            </a:r>
          </a:p>
          <a:p>
            <a:pPr marL="800100" lvl="1" indent="-342900" algn="l" rtl="0">
              <a:spcBef>
                <a:spcPts val="240"/>
              </a:spcBef>
              <a:spcAft>
                <a:spcPts val="0"/>
              </a:spcAft>
              <a:buClr>
                <a:srgbClr val="54565A"/>
              </a:buClr>
              <a:buSzPts val="1200"/>
              <a:buChar char="•"/>
            </a:pPr>
            <a:r>
              <a:rPr lang="en-US" sz="1200" dirty="0"/>
              <a:t>Prostate screenings</a:t>
            </a:r>
          </a:p>
          <a:p>
            <a:pPr marL="800100" lvl="1" indent="-342900" algn="l" rtl="0">
              <a:spcBef>
                <a:spcPts val="240"/>
              </a:spcBef>
              <a:spcAft>
                <a:spcPts val="0"/>
              </a:spcAft>
              <a:buClr>
                <a:srgbClr val="54565A"/>
              </a:buClr>
              <a:buSzPts val="1200"/>
              <a:buChar char="•"/>
            </a:pPr>
            <a:r>
              <a:rPr lang="en-US" sz="1200" dirty="0"/>
              <a:t>Blood pressure</a:t>
            </a:r>
          </a:p>
          <a:p>
            <a:pPr marL="800100" lvl="1" indent="-342900" algn="l" rtl="0">
              <a:spcBef>
                <a:spcPts val="240"/>
              </a:spcBef>
              <a:spcAft>
                <a:spcPts val="0"/>
              </a:spcAft>
              <a:buClr>
                <a:srgbClr val="54565A"/>
              </a:buClr>
              <a:buSzPts val="1200"/>
              <a:buChar char="•"/>
            </a:pPr>
            <a:r>
              <a:rPr lang="en-US" sz="1200" dirty="0"/>
              <a:t>Cholesterol</a:t>
            </a:r>
          </a:p>
          <a:p>
            <a:pPr marL="457200" lvl="1" indent="0" algn="l" rtl="0">
              <a:spcBef>
                <a:spcPts val="240"/>
              </a:spcBef>
              <a:spcAft>
                <a:spcPts val="0"/>
              </a:spcAft>
              <a:buClr>
                <a:srgbClr val="54565A"/>
              </a:buClr>
              <a:buSzPts val="1200"/>
              <a:buNone/>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aseline="0" dirty="0"/>
              <a:t>Examples for women include, but are not limited to:</a:t>
            </a:r>
          </a:p>
          <a:p>
            <a:pPr marL="342900" lvl="0" indent="-342900" algn="l" rtl="0">
              <a:spcBef>
                <a:spcPts val="240"/>
              </a:spcBef>
              <a:spcAft>
                <a:spcPts val="0"/>
              </a:spcAft>
              <a:buClr>
                <a:srgbClr val="54565A"/>
              </a:buClr>
              <a:buSzPts val="1200"/>
              <a:buChar char="•"/>
            </a:pPr>
            <a:r>
              <a:rPr lang="en-US" sz="1200" i="0" u="none" strike="noStrike" cap="none" dirty="0">
                <a:solidFill>
                  <a:srgbClr val="262626"/>
                </a:solidFill>
                <a:latin typeface="Roboto" panose="02000000000000000000" pitchFamily="2" charset="0"/>
                <a:ea typeface="Roboto" panose="02000000000000000000" pitchFamily="2" charset="0"/>
                <a:cs typeface="Roboto" panose="02000000000000000000" pitchFamily="2" charset="0"/>
                <a:sym typeface="Roboto"/>
              </a:rPr>
              <a:t>Breast cancer</a:t>
            </a:r>
          </a:p>
          <a:p>
            <a:pPr marL="342900" lvl="0" indent="-342900" algn="l" rtl="0">
              <a:spcBef>
                <a:spcPts val="240"/>
              </a:spcBef>
              <a:spcAft>
                <a:spcPts val="0"/>
              </a:spcAft>
              <a:buClr>
                <a:srgbClr val="54565A"/>
              </a:buClr>
              <a:buSzPts val="1200"/>
              <a:buChar char="•"/>
            </a:pPr>
            <a:r>
              <a:rPr lang="en-US" sz="1200" dirty="0">
                <a:latin typeface="Roboto" panose="02000000000000000000" pitchFamily="2" charset="0"/>
                <a:ea typeface="Roboto" panose="02000000000000000000" pitchFamily="2" charset="0"/>
                <a:cs typeface="Roboto" panose="02000000000000000000" pitchFamily="2" charset="0"/>
              </a:rPr>
              <a:t>Cervical cancer</a:t>
            </a:r>
          </a:p>
          <a:p>
            <a:pPr marL="342900" lvl="0" indent="-342900" algn="l" rtl="0">
              <a:spcBef>
                <a:spcPts val="240"/>
              </a:spcBef>
              <a:spcAft>
                <a:spcPts val="0"/>
              </a:spcAft>
              <a:buClr>
                <a:srgbClr val="54565A"/>
              </a:buClr>
              <a:buSzPts val="1200"/>
              <a:buChar char="•"/>
            </a:pPr>
            <a:r>
              <a:rPr lang="en-US" sz="1200" dirty="0">
                <a:latin typeface="Roboto" panose="02000000000000000000" pitchFamily="2" charset="0"/>
                <a:ea typeface="Roboto" panose="02000000000000000000" pitchFamily="2" charset="0"/>
                <a:cs typeface="Roboto" panose="02000000000000000000" pitchFamily="2" charset="0"/>
              </a:rPr>
              <a:t>Blood pressure</a:t>
            </a:r>
          </a:p>
          <a:p>
            <a:pPr marL="342900" lvl="0" indent="-342900" algn="l" rtl="0">
              <a:spcBef>
                <a:spcPts val="240"/>
              </a:spcBef>
              <a:spcAft>
                <a:spcPts val="0"/>
              </a:spcAft>
              <a:buClr>
                <a:srgbClr val="54565A"/>
              </a:buClr>
              <a:buSzPts val="1200"/>
              <a:buChar char="•"/>
            </a:pPr>
            <a:r>
              <a:rPr lang="en-US" sz="1200" dirty="0">
                <a:latin typeface="Roboto" panose="02000000000000000000" pitchFamily="2" charset="0"/>
                <a:ea typeface="Roboto" panose="02000000000000000000" pitchFamily="2" charset="0"/>
                <a:cs typeface="Roboto" panose="02000000000000000000" pitchFamily="2" charset="0"/>
              </a:rPr>
              <a:t>Colorectal cancer</a:t>
            </a:r>
          </a:p>
          <a:p>
            <a:pPr marL="342900" lvl="0" indent="-342900" algn="l" rtl="0">
              <a:spcBef>
                <a:spcPts val="240"/>
              </a:spcBef>
              <a:spcAft>
                <a:spcPts val="0"/>
              </a:spcAft>
              <a:buClr>
                <a:srgbClr val="54565A"/>
              </a:buClr>
              <a:buSzPts val="1200"/>
              <a:buChar char="•"/>
            </a:pPr>
            <a:r>
              <a:rPr lang="en-US" sz="1200" dirty="0">
                <a:latin typeface="Roboto" panose="02000000000000000000" pitchFamily="2" charset="0"/>
                <a:ea typeface="Roboto" panose="02000000000000000000" pitchFamily="2" charset="0"/>
                <a:cs typeface="Roboto" panose="02000000000000000000" pitchFamily="2" charset="0"/>
              </a:rPr>
              <a:t>Diabetes</a:t>
            </a:r>
          </a:p>
          <a:p>
            <a:pPr marL="342900" lvl="0" indent="-342900" algn="l" rtl="0">
              <a:spcBef>
                <a:spcPts val="240"/>
              </a:spcBef>
              <a:spcAft>
                <a:spcPts val="0"/>
              </a:spcAft>
              <a:buClr>
                <a:srgbClr val="54565A"/>
              </a:buClr>
              <a:buSzPts val="1200"/>
              <a:buChar char="•"/>
            </a:pPr>
            <a:r>
              <a:rPr lang="en-US" sz="1200" dirty="0">
                <a:latin typeface="Roboto" panose="02000000000000000000" pitchFamily="2" charset="0"/>
                <a:ea typeface="Roboto" panose="02000000000000000000" pitchFamily="2" charset="0"/>
                <a:cs typeface="Roboto" panose="02000000000000000000" pitchFamily="2" charset="0"/>
              </a:rPr>
              <a:t>Osteoporosis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aseline="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aseline="0" dirty="0"/>
              <a:t>Reach out to your doctor today to schedule your wellness visit!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05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Your medical plan offers you access to immediate, affordable, virtual care through a national network of licensed, board-certified doctors through secure video chat or phone. Commonly covered conditions include allergies, asthma, cold and flu, diarrhea, earaches, fever, headaches, insect bites, mental health, nausea, pink eye, rashes, respiratory and sinus infections, sore throat, urinary tract infections and more!</a:t>
            </a:r>
            <a:endParaRPr dirty="0"/>
          </a:p>
          <a:p>
            <a:pPr marL="171450" lvl="0" indent="-171450" algn="l" rtl="0">
              <a:spcBef>
                <a:spcPts val="0"/>
              </a:spcBef>
              <a:spcAft>
                <a:spcPts val="0"/>
              </a:spcAft>
              <a:buNone/>
            </a:pPr>
            <a:endParaRPr dirty="0"/>
          </a:p>
          <a:p>
            <a:pPr marL="0" marR="0" lvl="0" indent="0" algn="l" rtl="0">
              <a:lnSpc>
                <a:spcPct val="100000"/>
              </a:lnSpc>
              <a:spcBef>
                <a:spcPts val="0"/>
              </a:spcBef>
              <a:spcAft>
                <a:spcPts val="0"/>
              </a:spcAft>
              <a:buClr>
                <a:srgbClr val="000000"/>
              </a:buClr>
              <a:buSzPts val="1100"/>
              <a:buFont typeface="Arial"/>
              <a:buNone/>
            </a:pPr>
            <a:r>
              <a:rPr lang="en-US" dirty="0"/>
              <a:t>If you are a HealthComp member, call 888.548.3432 to schedule a visit by phone, or visit </a:t>
            </a:r>
            <a:r>
              <a:rPr lang="en-US" sz="1200" b="1" i="0" u="sng" strike="noStrike" dirty="0">
                <a:solidFill>
                  <a:schemeClr val="accent1"/>
                </a:solidFill>
                <a:hlinkClick r:id="rId3">
                  <a:extLst>
                    <a:ext uri="{A12FA001-AC4F-418D-AE19-62706E023703}">
                      <ahyp:hlinkClr xmlns:ahyp="http://schemas.microsoft.com/office/drawing/2018/hyperlinkcolor" val="tx"/>
                    </a:ext>
                  </a:extLst>
                </a:hlinkClick>
              </a:rPr>
              <a:t>livehealthonline.com</a:t>
            </a:r>
            <a:r>
              <a:rPr lang="en-US" sz="1200" b="1" i="0" u="none" strike="noStrike" dirty="0">
                <a:solidFill>
                  <a:schemeClr val="accent1"/>
                </a:solidFill>
              </a:rPr>
              <a:t> </a:t>
            </a:r>
            <a:r>
              <a:rPr lang="en-US" dirty="0"/>
              <a:t>to initiate a video conference. For Kaiser members, you can see a doctor via phone by calling </a:t>
            </a:r>
            <a:r>
              <a:rPr lang="en-US" sz="1200" b="1" i="0" u="none" strike="noStrike" cap="none" dirty="0">
                <a:solidFill>
                  <a:schemeClr val="accent1"/>
                </a:solidFill>
              </a:rPr>
              <a:t>866.454.8855 </a:t>
            </a:r>
            <a:r>
              <a:rPr lang="en-US" sz="1200" b="1" i="0" u="none" strike="noStrike" cap="none" dirty="0">
                <a:solidFill>
                  <a:srgbClr val="000000"/>
                </a:solidFill>
              </a:rPr>
              <a:t>o</a:t>
            </a:r>
            <a:r>
              <a:rPr lang="en-US" sz="1200" i="0" u="none" strike="noStrike" cap="none" dirty="0">
                <a:solidFill>
                  <a:srgbClr val="000000"/>
                </a:solidFill>
              </a:rPr>
              <a:t>r initiate a visit via video conference through </a:t>
            </a:r>
            <a:r>
              <a:rPr lang="en-US" sz="1200" b="1" i="0" u="sng" strike="noStrike" cap="none" dirty="0">
                <a:solidFill>
                  <a:schemeClr val="accent1"/>
                </a:solidFill>
              </a:rPr>
              <a:t>mydoctor.kaiserpermanente.org/</a:t>
            </a:r>
            <a:r>
              <a:rPr lang="en-US" sz="1200" b="1" i="0" u="sng" strike="noStrike" cap="none" dirty="0" err="1">
                <a:solidFill>
                  <a:schemeClr val="accent1"/>
                </a:solidFill>
              </a:rPr>
              <a:t>ncal</a:t>
            </a:r>
            <a:r>
              <a:rPr lang="en-US" sz="1200" b="1" i="0" u="sng" strike="noStrike" cap="none" dirty="0">
                <a:solidFill>
                  <a:schemeClr val="accent1"/>
                </a:solidFill>
              </a:rPr>
              <a:t>/get-care/.</a:t>
            </a:r>
            <a:endParaRPr sz="1200" b="1" i="0" u="sng" strike="noStrike" cap="none" dirty="0">
              <a:solidFill>
                <a:schemeClr val="accen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200" b="1" i="0" u="none" strike="noStrike" cap="none" dirty="0">
              <a:solidFill>
                <a:schemeClr val="accent1"/>
              </a:solidFill>
            </a:endParaRPr>
          </a:p>
          <a:p>
            <a:pPr marL="0" marR="0" lvl="0" indent="0" algn="l" rtl="0">
              <a:lnSpc>
                <a:spcPct val="100000"/>
              </a:lnSpc>
              <a:spcBef>
                <a:spcPts val="0"/>
              </a:spcBef>
              <a:spcAft>
                <a:spcPts val="0"/>
              </a:spcAft>
              <a:buClr>
                <a:srgbClr val="000000"/>
              </a:buClr>
              <a:buSzPts val="1100"/>
              <a:buFont typeface="Arial"/>
              <a:buNone/>
            </a:pPr>
            <a:r>
              <a:rPr lang="en-US" dirty="0"/>
              <a:t> </a:t>
            </a:r>
            <a:endParaRPr dirty="0"/>
          </a:p>
          <a:p>
            <a:pPr marL="0" lvl="0" indent="0" algn="l" rtl="0">
              <a:spcBef>
                <a:spcPts val="0"/>
              </a:spcBef>
              <a:spcAft>
                <a:spcPts val="0"/>
              </a:spcAft>
              <a:buNone/>
            </a:pPr>
            <a:endParaRPr dirty="0"/>
          </a:p>
        </p:txBody>
      </p:sp>
      <p:sp>
        <p:nvSpPr>
          <p:cNvPr id="108" name="Google Shape;10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Next, we will touch on the well-being resources available to medical enrolled members at no cost.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If you are enrolled in the HealthComp medical plans, you have access to the Learn to Live Programs through Anthem. This provides you with access to </a:t>
            </a:r>
            <a:r>
              <a:rPr lang="en-US" sz="1200" dirty="0"/>
              <a:t>personalized one-on-one coaching, access useful tips and advice through live and on-demand webinars and weekly text messages filled with positively to help improve your mood. The E</a:t>
            </a:r>
            <a:r>
              <a:rPr lang="en-US" b="0" i="0" dirty="0">
                <a:solidFill>
                  <a:srgbClr val="4A4D3B"/>
                </a:solidFill>
                <a:latin typeface="Lato"/>
                <a:ea typeface="Lato"/>
                <a:cs typeface="Lato"/>
                <a:sym typeface="Lato"/>
              </a:rPr>
              <a:t>motional Well-Being Resources can help you identify the thoughts and behavior patterns that affect your emotional well-being. You’ll learn effective ways to manage stress, depression, anxiety, sleep issues, and more. To get started today, visit </a:t>
            </a:r>
            <a:r>
              <a:rPr lang="en-US" sz="1400" b="1" u="sng" dirty="0">
                <a:solidFill>
                  <a:schemeClr val="hlink"/>
                </a:solidFill>
                <a:hlinkClick r:id="rId3"/>
              </a:rPr>
              <a:t>anthem.com/ca</a:t>
            </a:r>
            <a:r>
              <a:rPr lang="en-US" sz="1400" b="1" u="sng" dirty="0">
                <a:solidFill>
                  <a:schemeClr val="hlink"/>
                </a:solidFill>
              </a:rPr>
              <a:t> and login or register for an account</a:t>
            </a:r>
            <a:r>
              <a:rPr lang="en-US" sz="1400" dirty="0"/>
              <a:t>, go to </a:t>
            </a:r>
            <a:r>
              <a:rPr lang="en-US" sz="1400" b="1" dirty="0"/>
              <a:t>My Health Dashboard</a:t>
            </a:r>
            <a:r>
              <a:rPr lang="en-US" sz="1400" dirty="0"/>
              <a:t>, choose </a:t>
            </a:r>
            <a:r>
              <a:rPr lang="en-US" sz="1400" b="1" dirty="0"/>
              <a:t>Programs</a:t>
            </a:r>
            <a:r>
              <a:rPr lang="en-US" sz="1400" dirty="0"/>
              <a:t> and select </a:t>
            </a:r>
            <a:r>
              <a:rPr lang="en-US" sz="1400" b="1" dirty="0"/>
              <a:t>Emotional Well-being Resources</a:t>
            </a:r>
            <a:r>
              <a:rPr lang="en-US" sz="1400" dirty="0"/>
              <a:t>. You can also download the </a:t>
            </a:r>
            <a:r>
              <a:rPr lang="en-US" sz="1200" b="1" dirty="0"/>
              <a:t>Sydney Health </a:t>
            </a:r>
            <a:r>
              <a:rPr lang="en-US" sz="1200" dirty="0"/>
              <a:t>app, choose </a:t>
            </a:r>
            <a:r>
              <a:rPr lang="en-US" sz="1200" b="1" dirty="0"/>
              <a:t>Menu</a:t>
            </a:r>
            <a:r>
              <a:rPr lang="en-US" sz="1200" dirty="0"/>
              <a:t>, select </a:t>
            </a:r>
            <a:r>
              <a:rPr lang="en-US" sz="1200" b="1" dirty="0"/>
              <a:t>My Health Dashboard</a:t>
            </a:r>
            <a:r>
              <a:rPr lang="en-US" sz="1200" dirty="0"/>
              <a:t>, go to </a:t>
            </a:r>
            <a:r>
              <a:rPr lang="en-US" sz="1200" b="1" dirty="0"/>
              <a:t>Featured Programs</a:t>
            </a:r>
            <a:r>
              <a:rPr lang="en-US" sz="1200" dirty="0"/>
              <a:t>, and </a:t>
            </a:r>
            <a:r>
              <a:rPr lang="en-US" sz="1200" b="1" dirty="0"/>
              <a:t>choose Emotional Well-being Resources</a:t>
            </a:r>
            <a:r>
              <a:rPr lang="en-US" sz="1200" dirty="0"/>
              <a:t>. </a:t>
            </a:r>
            <a:endParaRPr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en-US" sz="1200" dirty="0"/>
              <a:t>Also available through Anthem is access to Time Well Spent. This resources provides you with the tools to enhance your well-being by providing you with articles, podcasts and webinars on educational topics such as anxiety, depression, cancer, diabetes, diet and nutrition, eating disorders and body image, exams and checkups &amp; more! To view these resources, visit </a:t>
            </a:r>
            <a:r>
              <a:rPr lang="en-US" sz="1200" b="1" dirty="0">
                <a:solidFill>
                  <a:schemeClr val="accent4"/>
                </a:solidFill>
              </a:rPr>
              <a:t>timewellspent-ca.anthem.com/employee-education. </a:t>
            </a:r>
            <a:endParaRPr dirty="0"/>
          </a:p>
          <a:p>
            <a:pPr marL="0" marR="0" lvl="0" indent="0" algn="l" rtl="0">
              <a:lnSpc>
                <a:spcPct val="100000"/>
              </a:lnSpc>
              <a:spcBef>
                <a:spcPts val="0"/>
              </a:spcBef>
              <a:spcAft>
                <a:spcPts val="0"/>
              </a:spcAft>
              <a:buClr>
                <a:schemeClr val="dk1"/>
              </a:buClr>
              <a:buSzPts val="1200"/>
              <a:buFont typeface="Calibri"/>
              <a:buNone/>
            </a:pPr>
            <a:endParaRPr sz="1200" b="1" dirty="0">
              <a:solidFill>
                <a:schemeClr val="accent4"/>
              </a:solidFill>
            </a:endParaRPr>
          </a:p>
          <a:p>
            <a:pPr marL="0" marR="0" lvl="0" indent="0" algn="l" rtl="0">
              <a:lnSpc>
                <a:spcPct val="100000"/>
              </a:lnSpc>
              <a:spcBef>
                <a:spcPts val="0"/>
              </a:spcBef>
              <a:spcAft>
                <a:spcPts val="0"/>
              </a:spcAft>
              <a:buClr>
                <a:schemeClr val="dk1"/>
              </a:buClr>
              <a:buSzPts val="1200"/>
              <a:buFont typeface="Calibri"/>
              <a:buNone/>
            </a:pPr>
            <a:r>
              <a:rPr lang="en-US" dirty="0"/>
              <a:t>Now let’s touch on the well-being resources available to Kaiser medical enrolled members at no cost.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You have access to three tools to help you improve your mental health. This includes:</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 Calm - An app that provides you with an </a:t>
            </a:r>
            <a:r>
              <a:rPr lang="en-US" b="0" i="0" dirty="0">
                <a:solidFill>
                  <a:srgbClr val="202124"/>
                </a:solidFill>
                <a:latin typeface="Arial"/>
                <a:ea typeface="Arial"/>
                <a:cs typeface="Arial"/>
                <a:sym typeface="Arial"/>
              </a:rPr>
              <a:t>extensive library of guided meditations, Sleep Stories, breathwork, exclusive music and stretching exercises. </a:t>
            </a:r>
            <a:r>
              <a:rPr lang="en-US" b="0" i="0" dirty="0">
                <a:latin typeface="Avenir"/>
                <a:ea typeface="Avenir"/>
                <a:cs typeface="Avenir"/>
                <a:sym typeface="Avenir"/>
              </a:rPr>
              <a:t>Calm provides you with personalized content to manage stress and anxiety, get better sleep, and feel more present in your life. </a:t>
            </a:r>
            <a:endParaRPr dirty="0"/>
          </a:p>
          <a:p>
            <a:pPr marL="171450" lvl="0" indent="-171450" algn="l" rtl="0">
              <a:spcBef>
                <a:spcPts val="0"/>
              </a:spcBef>
              <a:spcAft>
                <a:spcPts val="0"/>
              </a:spcAft>
              <a:buClr>
                <a:schemeClr val="dk1"/>
              </a:buClr>
              <a:buSzPts val="1200"/>
              <a:buFont typeface="Arial"/>
              <a:buChar char="•"/>
            </a:pPr>
            <a:r>
              <a:rPr lang="en-US" b="0" i="0" dirty="0">
                <a:latin typeface="Avenir"/>
                <a:ea typeface="Avenir"/>
                <a:cs typeface="Avenir"/>
                <a:sym typeface="Avenir"/>
              </a:rPr>
              <a:t>Headspace: Offers o</a:t>
            </a:r>
            <a:r>
              <a:rPr lang="en-US" b="0" i="0" dirty="0">
                <a:latin typeface="Arial"/>
                <a:ea typeface="Arial"/>
                <a:cs typeface="Arial"/>
                <a:sym typeface="Arial"/>
              </a:rPr>
              <a:t>n-demand one-on-one emotional support coaching, Video therapy &amp; psychiatry services, with evening and weekend hours and Evidence-based meditation, mindfulness, sleep, focus, and movement content</a:t>
            </a:r>
            <a:endParaRPr dirty="0"/>
          </a:p>
          <a:p>
            <a:pPr marL="171450" marR="0" lvl="0" indent="-171450" algn="l" rtl="0">
              <a:lnSpc>
                <a:spcPct val="100000"/>
              </a:lnSpc>
              <a:spcBef>
                <a:spcPts val="0"/>
              </a:spcBef>
              <a:spcAft>
                <a:spcPts val="0"/>
              </a:spcAft>
              <a:buClr>
                <a:schemeClr val="dk1"/>
              </a:buClr>
              <a:buSzPts val="1200"/>
              <a:buFont typeface="Arial"/>
              <a:buChar char="•"/>
            </a:pPr>
            <a:r>
              <a:rPr lang="en-US" b="0" i="0" dirty="0" err="1">
                <a:latin typeface="Arial"/>
                <a:ea typeface="Arial"/>
                <a:cs typeface="Arial"/>
                <a:sym typeface="Arial"/>
              </a:rPr>
              <a:t>MyStrength</a:t>
            </a:r>
            <a:r>
              <a:rPr lang="en-US" b="0" i="0" dirty="0">
                <a:latin typeface="Arial"/>
                <a:ea typeface="Arial"/>
                <a:cs typeface="Arial"/>
                <a:sym typeface="Arial"/>
              </a:rPr>
              <a:t> is an emotional support app that provides a </a:t>
            </a:r>
            <a:r>
              <a:rPr lang="en-US" b="0" i="0" dirty="0">
                <a:solidFill>
                  <a:srgbClr val="57575C"/>
                </a:solidFill>
                <a:latin typeface="Arial"/>
                <a:ea typeface="Arial"/>
                <a:cs typeface="Arial"/>
                <a:sym typeface="Arial"/>
              </a:rPr>
              <a:t>personalized plan to strengthen your emotional health, connects you with a licensed therapist 7 days a week from the comfort of your home, recommends activities and content based on your ongoing needs and provides tools to manage stress, depression, sleep and more!</a:t>
            </a:r>
            <a:endParaRPr dirty="0"/>
          </a:p>
          <a:p>
            <a:pPr marL="0" marR="0" lvl="0" indent="0" algn="l" rtl="0">
              <a:lnSpc>
                <a:spcPct val="100000"/>
              </a:lnSpc>
              <a:spcBef>
                <a:spcPts val="0"/>
              </a:spcBef>
              <a:spcAft>
                <a:spcPts val="0"/>
              </a:spcAft>
              <a:buClr>
                <a:schemeClr val="dk1"/>
              </a:buClr>
              <a:buSzPts val="1200"/>
              <a:buFont typeface="Arial"/>
              <a:buNone/>
            </a:pPr>
            <a:endParaRPr b="0" i="0" dirty="0">
              <a:solidFill>
                <a:srgbClr val="57575C"/>
              </a:solidFill>
              <a:latin typeface="Arial"/>
              <a:ea typeface="Arial"/>
              <a:cs typeface="Arial"/>
              <a:sym typeface="Arial"/>
            </a:endParaRPr>
          </a:p>
          <a:p>
            <a:pPr marL="0" marR="0" lvl="0" indent="0" algn="l" rtl="0">
              <a:lnSpc>
                <a:spcPct val="100000"/>
              </a:lnSpc>
              <a:spcBef>
                <a:spcPts val="0"/>
              </a:spcBef>
              <a:spcAft>
                <a:spcPts val="0"/>
              </a:spcAft>
              <a:buClr>
                <a:srgbClr val="57575C"/>
              </a:buClr>
              <a:buSzPts val="1200"/>
              <a:buFont typeface="Arial"/>
              <a:buNone/>
            </a:pPr>
            <a:r>
              <a:rPr lang="en-US" b="0" i="0" dirty="0">
                <a:solidFill>
                  <a:srgbClr val="57575C"/>
                </a:solidFill>
                <a:latin typeface="Arial"/>
                <a:ea typeface="Arial"/>
                <a:cs typeface="Arial"/>
                <a:sym typeface="Arial"/>
              </a:rPr>
              <a:t>To download the Self-Care Tools, visit </a:t>
            </a:r>
            <a:r>
              <a:rPr lang="en-US" b="0" i="0" u="sng" dirty="0">
                <a:solidFill>
                  <a:srgbClr val="57575C"/>
                </a:solidFill>
                <a:latin typeface="Arial"/>
                <a:ea typeface="Arial"/>
                <a:cs typeface="Arial"/>
                <a:sym typeface="Arial"/>
              </a:rPr>
              <a:t>healthy.kaiserpermanente.org/health-wellness/mental-health/tools-resources/</a:t>
            </a:r>
            <a:r>
              <a:rPr lang="en-US" b="0" i="0" u="sng" dirty="0" err="1">
                <a:solidFill>
                  <a:srgbClr val="57575C"/>
                </a:solidFill>
                <a:latin typeface="Arial"/>
                <a:ea typeface="Arial"/>
                <a:cs typeface="Arial"/>
                <a:sym typeface="Arial"/>
              </a:rPr>
              <a:t>digital?kp_shortcut_referrer</a:t>
            </a:r>
            <a:r>
              <a:rPr lang="en-US" b="0" i="0" u="sng" dirty="0">
                <a:solidFill>
                  <a:srgbClr val="57575C"/>
                </a:solidFill>
                <a:latin typeface="Arial"/>
                <a:ea typeface="Arial"/>
                <a:cs typeface="Arial"/>
                <a:sym typeface="Arial"/>
              </a:rPr>
              <a:t>=kp.org/</a:t>
            </a:r>
            <a:r>
              <a:rPr lang="en-US" b="0" i="0" u="sng" dirty="0" err="1">
                <a:solidFill>
                  <a:srgbClr val="57575C"/>
                </a:solidFill>
                <a:latin typeface="Arial"/>
                <a:ea typeface="Arial"/>
                <a:cs typeface="Arial"/>
                <a:sym typeface="Arial"/>
              </a:rPr>
              <a:t>selfcareapps</a:t>
            </a:r>
            <a:endParaRPr dirty="0"/>
          </a:p>
          <a:p>
            <a:pPr marL="0" lvl="0" indent="0" algn="l" rtl="0">
              <a:spcBef>
                <a:spcPts val="0"/>
              </a:spcBef>
              <a:spcAft>
                <a:spcPts val="0"/>
              </a:spcAft>
              <a:buClr>
                <a:schemeClr val="dk1"/>
              </a:buClr>
              <a:buSzPts val="1200"/>
              <a:buFont typeface="Arial"/>
              <a:buNone/>
            </a:pPr>
            <a:endParaRPr b="0" i="0" dirty="0">
              <a:latin typeface="Avenir"/>
              <a:ea typeface="Avenir"/>
              <a:cs typeface="Avenir"/>
              <a:sym typeface="Avenir"/>
            </a:endParaRPr>
          </a:p>
          <a:p>
            <a:pPr marL="0" marR="0" lvl="0" indent="0" algn="l" rtl="0">
              <a:lnSpc>
                <a:spcPct val="100000"/>
              </a:lnSpc>
              <a:spcBef>
                <a:spcPts val="0"/>
              </a:spcBef>
              <a:spcAft>
                <a:spcPts val="0"/>
              </a:spcAft>
              <a:buClr>
                <a:schemeClr val="dk1"/>
              </a:buClr>
              <a:buSzPts val="1200"/>
              <a:buFont typeface="Arial"/>
              <a:buNone/>
            </a:pPr>
            <a:r>
              <a:rPr lang="en-US" b="0" i="0" dirty="0">
                <a:latin typeface="Avenir"/>
                <a:ea typeface="Avenir"/>
                <a:cs typeface="Avenir"/>
                <a:sym typeface="Avenir"/>
              </a:rPr>
              <a:t>Also available through Kaiser is one on one guidance and support from a dedicated coach who helps you set goals</a:t>
            </a:r>
            <a:r>
              <a:rPr lang="en-US" sz="1200" dirty="0"/>
              <a:t>, stick to them and see results. To set up a telephonic coaching session or learn more visit </a:t>
            </a:r>
            <a:r>
              <a:rPr lang="en-US" sz="1200" b="1" u="sng" dirty="0">
                <a:solidFill>
                  <a:schemeClr val="accent1"/>
                </a:solidFill>
                <a:hlinkClick r:id="rId4">
                  <a:extLst>
                    <a:ext uri="{A12FA001-AC4F-418D-AE19-62706E023703}">
                      <ahyp:hlinkClr xmlns:ahyp="http://schemas.microsoft.com/office/drawing/2018/hyperlinkcolor" val="tx"/>
                    </a:ext>
                  </a:extLst>
                </a:hlinkClick>
              </a:rPr>
              <a:t>kp.org/coaching </a:t>
            </a:r>
            <a:r>
              <a:rPr lang="en-US" sz="1200" dirty="0"/>
              <a:t>or call </a:t>
            </a:r>
            <a:r>
              <a:rPr lang="en-US" sz="1200" b="1" dirty="0"/>
              <a:t>1-866-862-4295</a:t>
            </a:r>
            <a:r>
              <a:rPr lang="en-US" sz="1200" dirty="0"/>
              <a:t> to make the first move. </a:t>
            </a:r>
            <a:endParaRPr dirty="0"/>
          </a:p>
          <a:p>
            <a:pPr marL="0" marR="0" lvl="0" indent="0" algn="l" rtl="0">
              <a:lnSpc>
                <a:spcPct val="100000"/>
              </a:lnSpc>
              <a:spcBef>
                <a:spcPts val="0"/>
              </a:spcBef>
              <a:spcAft>
                <a:spcPts val="0"/>
              </a:spcAft>
              <a:buClr>
                <a:schemeClr val="dk1"/>
              </a:buClr>
              <a:buSzPts val="1200"/>
              <a:buFont typeface="Arial"/>
              <a:buNone/>
            </a:pPr>
            <a:endParaRPr sz="1200"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br>
              <a:rPr lang="en-US" dirty="0"/>
            </a:br>
            <a:endParaRPr dirty="0"/>
          </a:p>
          <a:p>
            <a:pPr marL="0" lvl="0" indent="0" algn="l" rtl="0">
              <a:spcBef>
                <a:spcPts val="0"/>
              </a:spcBef>
              <a:spcAft>
                <a:spcPts val="0"/>
              </a:spcAft>
              <a:buNone/>
            </a:pPr>
            <a:endParaRPr dirty="0"/>
          </a:p>
        </p:txBody>
      </p:sp>
      <p:sp>
        <p:nvSpPr>
          <p:cNvPr id="147" name="Google Shape;14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Quattrocento Sans"/>
              <a:buNone/>
            </a:pPr>
            <a:r>
              <a:rPr lang="en-US" sz="1200">
                <a:solidFill>
                  <a:srgbClr val="000000"/>
                </a:solidFill>
                <a:latin typeface="Quattrocento Sans"/>
                <a:ea typeface="Quattrocento Sans"/>
                <a:cs typeface="Quattrocento Sans"/>
                <a:sym typeface="Quattrocento Sans"/>
              </a:rPr>
              <a:t>8x8 medical plan members have many options when it comes to seeking care.  This slide provides an overview of what these options are and when it is best to use them.</a:t>
            </a:r>
            <a:endParaRPr sz="12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Clr>
                <a:srgbClr val="000000"/>
              </a:buClr>
              <a:buSzPts val="1200"/>
              <a:buFont typeface="Quattrocento Sans"/>
              <a:buNone/>
            </a:pPr>
            <a:r>
              <a:rPr lang="en-US" sz="1200">
                <a:solidFill>
                  <a:srgbClr val="000000"/>
                </a:solidFill>
                <a:latin typeface="Quattrocento Sans"/>
                <a:ea typeface="Quattrocento Sans"/>
                <a:cs typeface="Quattrocento Sans"/>
                <a:sym typeface="Quattrocento Sans"/>
              </a:rPr>
              <a:t> </a:t>
            </a:r>
            <a:endParaRPr sz="12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Clr>
                <a:srgbClr val="000000"/>
              </a:buClr>
              <a:buSzPts val="1200"/>
              <a:buFont typeface="Quattrocento Sans"/>
              <a:buNone/>
            </a:pPr>
            <a:r>
              <a:rPr lang="en-US" sz="1200">
                <a:solidFill>
                  <a:srgbClr val="000000"/>
                </a:solidFill>
                <a:latin typeface="Quattrocento Sans"/>
                <a:ea typeface="Quattrocento Sans"/>
                <a:cs typeface="Quattrocento Sans"/>
                <a:sym typeface="Quattrocento Sans"/>
              </a:rPr>
              <a:t>Knowing where to go for care will save you both time and money.</a:t>
            </a:r>
            <a:endParaRPr sz="12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2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Clr>
                <a:srgbClr val="000000"/>
              </a:buClr>
              <a:buSzPts val="1200"/>
              <a:buFont typeface="Quattrocento Sans"/>
              <a:buNone/>
            </a:pPr>
            <a:r>
              <a:rPr lang="en-US" sz="1200">
                <a:solidFill>
                  <a:srgbClr val="000000"/>
                </a:solidFill>
                <a:latin typeface="Quattrocento Sans"/>
                <a:ea typeface="Quattrocento Sans"/>
                <a:cs typeface="Quattrocento Sans"/>
                <a:sym typeface="Quattrocento Sans"/>
              </a:rPr>
              <a:t>If you have a minor medical condition or ailment, always remember that you have access to Virtual care through HealthComp or Kaiser. Virtual Care providers can treat many common acute medical conditions, such as cold, flu, allergies, and so on.  This will be your lowest cost and most convenient option to receive a diagnosis and prescription, if needed. </a:t>
            </a:r>
            <a:endParaRPr/>
          </a:p>
          <a:p>
            <a:pPr marL="0" marR="0" lvl="0" indent="0" algn="l" rtl="0">
              <a:spcBef>
                <a:spcPts val="0"/>
              </a:spcBef>
              <a:spcAft>
                <a:spcPts val="0"/>
              </a:spcAft>
              <a:buClr>
                <a:schemeClr val="dk1"/>
              </a:buClr>
              <a:buSzPts val="1200"/>
              <a:buFont typeface="Calibri"/>
              <a:buNone/>
            </a:pPr>
            <a:endParaRPr sz="12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Clr>
                <a:srgbClr val="000000"/>
              </a:buClr>
              <a:buSzPts val="1200"/>
              <a:buFont typeface="Quattrocento Sans"/>
              <a:buNone/>
            </a:pPr>
            <a:r>
              <a:rPr lang="en-US" sz="1200">
                <a:solidFill>
                  <a:srgbClr val="000000"/>
                </a:solidFill>
                <a:latin typeface="Quattrocento Sans"/>
                <a:ea typeface="Quattrocento Sans"/>
                <a:cs typeface="Quattrocento Sans"/>
                <a:sym typeface="Quattrocento Sans"/>
              </a:rPr>
              <a:t>You can also visit Convenience Care Clinics, commonly located within pharmacies like CVS or Walgreens or in supermarkets, with no appointment for minor medical concerns at the same or lower cost than your primary care physician copay. </a:t>
            </a:r>
            <a:endParaRPr/>
          </a:p>
          <a:p>
            <a:pPr marL="0" marR="0" lvl="0" indent="0" algn="l" rtl="0">
              <a:spcBef>
                <a:spcPts val="0"/>
              </a:spcBef>
              <a:spcAft>
                <a:spcPts val="0"/>
              </a:spcAft>
              <a:buClr>
                <a:schemeClr val="dk1"/>
              </a:buClr>
              <a:buSzPts val="1200"/>
              <a:buFont typeface="Calibri"/>
              <a:buNone/>
            </a:pPr>
            <a:endParaRPr sz="12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Clr>
                <a:srgbClr val="000000"/>
              </a:buClr>
              <a:buSzPts val="1200"/>
              <a:buFont typeface="Quattrocento Sans"/>
              <a:buNone/>
            </a:pPr>
            <a:r>
              <a:rPr lang="en-US" sz="1200">
                <a:solidFill>
                  <a:srgbClr val="000000"/>
                </a:solidFill>
                <a:latin typeface="Quattrocento Sans"/>
                <a:ea typeface="Quattrocento Sans"/>
                <a:cs typeface="Quattrocento Sans"/>
                <a:sym typeface="Quattrocento Sans"/>
              </a:rPr>
              <a:t>For preventive care visits or general health issues, you can visit your Provider’s Office for a copay or coinsurance. </a:t>
            </a:r>
            <a:endParaRPr/>
          </a:p>
          <a:p>
            <a:pPr marL="0" marR="0" lvl="0" indent="0" algn="l" rtl="0">
              <a:spcBef>
                <a:spcPts val="0"/>
              </a:spcBef>
              <a:spcAft>
                <a:spcPts val="0"/>
              </a:spcAft>
              <a:buClr>
                <a:schemeClr val="dk1"/>
              </a:buClr>
              <a:buSzPts val="1200"/>
              <a:buFont typeface="Calibri"/>
              <a:buNone/>
            </a:pPr>
            <a:endParaRPr sz="12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Clr>
                <a:srgbClr val="000000"/>
              </a:buClr>
              <a:buSzPts val="1200"/>
              <a:buFont typeface="Quattrocento Sans"/>
              <a:buNone/>
            </a:pPr>
            <a:r>
              <a:rPr lang="en-US" sz="1200">
                <a:solidFill>
                  <a:srgbClr val="000000"/>
                </a:solidFill>
                <a:latin typeface="Quattrocento Sans"/>
                <a:ea typeface="Quattrocento Sans"/>
                <a:cs typeface="Quattrocento Sans"/>
                <a:sym typeface="Quattrocento Sans"/>
              </a:rPr>
              <a:t>For conditions that aren’t life threatening, Urgent Care Centers offer extended hours for a lower cost than the emergency room. </a:t>
            </a:r>
            <a:endParaRPr/>
          </a:p>
          <a:p>
            <a:pPr marL="0" marR="0" lvl="0" indent="0" algn="l" rtl="0">
              <a:spcBef>
                <a:spcPts val="0"/>
              </a:spcBef>
              <a:spcAft>
                <a:spcPts val="0"/>
              </a:spcAft>
              <a:buClr>
                <a:schemeClr val="dk1"/>
              </a:buClr>
              <a:buSzPts val="1200"/>
              <a:buFont typeface="Calibri"/>
              <a:buNone/>
            </a:pPr>
            <a:endParaRPr sz="12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Clr>
                <a:srgbClr val="000000"/>
              </a:buClr>
              <a:buSzPts val="1200"/>
              <a:buFont typeface="Quattrocento Sans"/>
              <a:buNone/>
            </a:pPr>
            <a:r>
              <a:rPr lang="en-US" sz="1200">
                <a:solidFill>
                  <a:srgbClr val="000000"/>
                </a:solidFill>
                <a:latin typeface="Quattrocento Sans"/>
                <a:ea typeface="Quattrocento Sans"/>
                <a:cs typeface="Quattrocento Sans"/>
                <a:sym typeface="Quattrocento Sans"/>
              </a:rPr>
              <a:t>Of course, sometimes you may need to visit the emergency room if you need immediate treatment of critical injuries or illnesses. These ER visits cost the most and you may have a longer wait time.</a:t>
            </a:r>
            <a:endParaRPr sz="120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endParaRPr/>
          </a:p>
        </p:txBody>
      </p:sp>
      <p:sp>
        <p:nvSpPr>
          <p:cNvPr id="118" name="Google Shape;11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Quattrocento Sans"/>
              <a:buNone/>
            </a:pPr>
            <a:r>
              <a:rPr lang="en-US" sz="1200">
                <a:solidFill>
                  <a:srgbClr val="000000"/>
                </a:solidFill>
                <a:latin typeface="Quattrocento Sans"/>
                <a:ea typeface="Quattrocento Sans"/>
                <a:cs typeface="Quattrocento Sans"/>
                <a:sym typeface="Quattrocento Sans"/>
              </a:rPr>
              <a:t>As an employee of 8x8, you and your household members have access to the Employee Assistance Program through SupportLinc at </a:t>
            </a:r>
            <a:r>
              <a:rPr lang="en-US" sz="1200" b="1">
                <a:solidFill>
                  <a:srgbClr val="000000"/>
                </a:solidFill>
                <a:latin typeface="Quattrocento Sans"/>
                <a:ea typeface="Quattrocento Sans"/>
                <a:cs typeface="Quattrocento Sans"/>
                <a:sym typeface="Quattrocento Sans"/>
              </a:rPr>
              <a:t>no cost</a:t>
            </a:r>
            <a:r>
              <a:rPr lang="en-US" sz="1200">
                <a:solidFill>
                  <a:srgbClr val="000000"/>
                </a:solidFill>
                <a:latin typeface="Quattrocento Sans"/>
                <a:ea typeface="Quattrocento Sans"/>
                <a:cs typeface="Quattrocento Sans"/>
                <a:sym typeface="Quattrocento Sans"/>
              </a:rPr>
              <a:t> to you.  This program is available to all employees, regardless of your enrollment in any other plans.</a:t>
            </a:r>
            <a:endParaRPr sz="12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2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Clr>
                <a:srgbClr val="000000"/>
              </a:buClr>
              <a:buSzPts val="1200"/>
              <a:buFont typeface="Quattrocento Sans"/>
              <a:buNone/>
            </a:pPr>
            <a:r>
              <a:rPr lang="en-US" sz="1200">
                <a:solidFill>
                  <a:srgbClr val="000000"/>
                </a:solidFill>
                <a:latin typeface="Quattrocento Sans"/>
                <a:ea typeface="Quattrocento Sans"/>
                <a:cs typeface="Quattrocento Sans"/>
                <a:sym typeface="Quattrocento Sans"/>
              </a:rPr>
              <a:t>The Employee Assistance Program provides a wide range of services, including counseling for you and your household members of up to 6</a:t>
            </a:r>
            <a:r>
              <a:rPr lang="en-US" sz="1200">
                <a:latin typeface="Quattrocento Sans"/>
                <a:ea typeface="Quattrocento Sans"/>
                <a:cs typeface="Quattrocento Sans"/>
                <a:sym typeface="Quattrocento Sans"/>
              </a:rPr>
              <a:t> face-to-face counseling sessions per individual, per issue, per person per year</a:t>
            </a:r>
            <a:r>
              <a:rPr lang="en-US" sz="1200">
                <a:solidFill>
                  <a:srgbClr val="000000"/>
                </a:solidFill>
                <a:latin typeface="Quattrocento Sans"/>
                <a:ea typeface="Quattrocento Sans"/>
                <a:cs typeface="Quattrocento Sans"/>
                <a:sym typeface="Quattrocento Sans"/>
              </a:rPr>
              <a:t>.</a:t>
            </a:r>
            <a:endParaRPr/>
          </a:p>
          <a:p>
            <a:pPr marL="0" marR="0" lvl="0" indent="0" algn="l" rtl="0">
              <a:spcBef>
                <a:spcPts val="0"/>
              </a:spcBef>
              <a:spcAft>
                <a:spcPts val="0"/>
              </a:spcAft>
              <a:buClr>
                <a:schemeClr val="dk1"/>
              </a:buClr>
              <a:buSzPts val="1200"/>
              <a:buFont typeface="Calibri"/>
              <a:buNone/>
            </a:pPr>
            <a:endParaRPr sz="12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Clr>
                <a:srgbClr val="000000"/>
              </a:buClr>
              <a:buSzPts val="1200"/>
              <a:buFont typeface="Quattrocento Sans"/>
              <a:buNone/>
            </a:pPr>
            <a:r>
              <a:rPr lang="en-US" sz="1200">
                <a:solidFill>
                  <a:srgbClr val="000000"/>
                </a:solidFill>
                <a:latin typeface="Quattrocento Sans"/>
                <a:ea typeface="Quattrocento Sans"/>
                <a:cs typeface="Quattrocento Sans"/>
                <a:sym typeface="Quattrocento Sans"/>
              </a:rPr>
              <a:t>The EAP provides counseling on all aspects on life, including depression, difficulties in relationships, grief and loss, substance abuse, anger management, work-related pressure, stress and anxiety issues with work or family and more!</a:t>
            </a:r>
            <a:endParaRPr/>
          </a:p>
          <a:p>
            <a:pPr marL="158750" marR="0" lvl="0" indent="0" algn="l" rtl="0">
              <a:spcBef>
                <a:spcPts val="0"/>
              </a:spcBef>
              <a:spcAft>
                <a:spcPts val="0"/>
              </a:spcAft>
              <a:buClr>
                <a:schemeClr val="dk1"/>
              </a:buClr>
              <a:buSzPts val="1200"/>
              <a:buFont typeface="Calibri"/>
              <a:buNone/>
            </a:pPr>
            <a:endParaRPr sz="1200">
              <a:latin typeface="Garamond"/>
              <a:ea typeface="Garamond"/>
              <a:cs typeface="Garamond"/>
              <a:sym typeface="Garamond"/>
            </a:endParaRPr>
          </a:p>
          <a:p>
            <a:pPr marL="0" marR="0" lvl="0" indent="0" algn="l" rtl="0">
              <a:spcBef>
                <a:spcPts val="0"/>
              </a:spcBef>
              <a:spcAft>
                <a:spcPts val="0"/>
              </a:spcAft>
              <a:buClr>
                <a:srgbClr val="000000"/>
              </a:buClr>
              <a:buSzPts val="1200"/>
              <a:buFont typeface="Quattrocento Sans"/>
              <a:buNone/>
            </a:pPr>
            <a:r>
              <a:rPr lang="en-US" sz="1200">
                <a:solidFill>
                  <a:srgbClr val="000000"/>
                </a:solidFill>
                <a:latin typeface="Quattrocento Sans"/>
                <a:ea typeface="Quattrocento Sans"/>
                <a:cs typeface="Quattrocento Sans"/>
                <a:sym typeface="Quattrocento Sans"/>
              </a:rPr>
              <a:t>Beyond that, the program also includes legal and financial resources.</a:t>
            </a:r>
            <a:endParaRPr sz="1200">
              <a:solidFill>
                <a:srgbClr val="000000"/>
              </a:solidFill>
              <a:latin typeface="Quattrocento Sans"/>
              <a:ea typeface="Quattrocento Sans"/>
              <a:cs typeface="Quattrocento Sans"/>
              <a:sym typeface="Quattrocento Sans"/>
            </a:endParaRPr>
          </a:p>
          <a:p>
            <a:pPr marL="342900" marR="0" lvl="0" indent="-342900" algn="l" rtl="0">
              <a:spcBef>
                <a:spcPts val="0"/>
              </a:spcBef>
              <a:spcAft>
                <a:spcPts val="0"/>
              </a:spcAft>
              <a:buClr>
                <a:srgbClr val="000000"/>
              </a:buClr>
              <a:buSzPts val="1200"/>
              <a:buFont typeface="Garamond"/>
              <a:buChar char="-"/>
            </a:pPr>
            <a:r>
              <a:rPr lang="en-US" sz="1200">
                <a:solidFill>
                  <a:srgbClr val="000000"/>
                </a:solidFill>
                <a:latin typeface="Quattrocento Sans"/>
                <a:ea typeface="Quattrocento Sans"/>
                <a:cs typeface="Quattrocento Sans"/>
                <a:sym typeface="Quattrocento Sans"/>
              </a:rPr>
              <a:t>If you need legal services, the plan covers a free in-person or telephonic consultation with a local attorney.</a:t>
            </a:r>
            <a:endParaRPr/>
          </a:p>
          <a:p>
            <a:pPr marL="342900" marR="0" lvl="0" indent="-342900" algn="l" rtl="0">
              <a:spcBef>
                <a:spcPts val="0"/>
              </a:spcBef>
              <a:spcAft>
                <a:spcPts val="0"/>
              </a:spcAft>
              <a:buClr>
                <a:srgbClr val="000000"/>
              </a:buClr>
              <a:buSzPts val="1200"/>
              <a:buFont typeface="Garamond"/>
              <a:buChar char="-"/>
            </a:pPr>
            <a:r>
              <a:rPr lang="en-US" sz="1200">
                <a:solidFill>
                  <a:srgbClr val="000000"/>
                </a:solidFill>
                <a:latin typeface="Quattrocento Sans"/>
                <a:ea typeface="Quattrocento Sans"/>
                <a:cs typeface="Quattrocento Sans"/>
                <a:sym typeface="Quattrocento Sans"/>
              </a:rPr>
              <a:t>You also get access to information from SupportLinc’s financial experts to help you with things like credit or debt management, retirement planning, budgeting, tax questions .. and more.</a:t>
            </a:r>
            <a:endParaRPr/>
          </a:p>
          <a:p>
            <a:pPr marL="342900" marR="0" lvl="0" indent="-342900" algn="l" rtl="0">
              <a:spcBef>
                <a:spcPts val="0"/>
              </a:spcBef>
              <a:spcAft>
                <a:spcPts val="0"/>
              </a:spcAft>
              <a:buClr>
                <a:srgbClr val="000000"/>
              </a:buClr>
              <a:buSzPts val="1200"/>
              <a:buFont typeface="Garamond"/>
              <a:buChar char="-"/>
            </a:pPr>
            <a:r>
              <a:rPr lang="en-US" sz="1200">
                <a:solidFill>
                  <a:srgbClr val="000000"/>
                </a:solidFill>
                <a:latin typeface="Quattrocento Sans"/>
                <a:ea typeface="Quattrocento Sans"/>
                <a:cs typeface="Quattrocento Sans"/>
                <a:sym typeface="Quattrocento Sans"/>
              </a:rPr>
              <a:t>Another component offered includes a free consultation and referrals for everyday issues, such as dependent card, auto repair, pet care, home improvement and more!</a:t>
            </a:r>
            <a:endParaRPr/>
          </a:p>
          <a:p>
            <a:pPr marL="0" marR="0" lvl="0" indent="0" algn="l" rtl="0">
              <a:spcBef>
                <a:spcPts val="0"/>
              </a:spcBef>
              <a:spcAft>
                <a:spcPts val="0"/>
              </a:spcAft>
              <a:buClr>
                <a:schemeClr val="dk1"/>
              </a:buClr>
              <a:buSzPts val="1200"/>
              <a:buFont typeface="Calibri"/>
              <a:buNone/>
            </a:pPr>
            <a:endParaRPr sz="1200">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t>Whenever you need assistance with a work/life issue, the EAP is there for you, 24 hours a day. Specialists are available for confidential 24/7 assistance and support</a:t>
            </a:r>
            <a:r>
              <a:rPr lang="en-US" sz="1200" b="0" i="0" u="none" strike="noStrike">
                <a:solidFill>
                  <a:srgbClr val="000000"/>
                </a:solidFill>
                <a:latin typeface="Quattrocento Sans"/>
                <a:ea typeface="Quattrocento Sans"/>
                <a:cs typeface="Quattrocento Sans"/>
                <a:sym typeface="Quattrocento Sans"/>
              </a:rPr>
              <a:t>.</a:t>
            </a:r>
            <a:endParaRPr sz="1200">
              <a:latin typeface="Garamond"/>
              <a:ea typeface="Garamond"/>
              <a:cs typeface="Garamond"/>
              <a:sym typeface="Garamond"/>
            </a:endParaRPr>
          </a:p>
          <a:p>
            <a:pPr marL="0" marR="0" lvl="0" indent="0" algn="l" rtl="0">
              <a:spcBef>
                <a:spcPts val="0"/>
              </a:spcBef>
              <a:spcAft>
                <a:spcPts val="0"/>
              </a:spcAft>
              <a:buNone/>
            </a:pPr>
            <a:endParaRPr sz="12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Clr>
                <a:srgbClr val="000000"/>
              </a:buClr>
              <a:buSzPts val="1200"/>
              <a:buFont typeface="Quattrocento Sans"/>
              <a:buNone/>
            </a:pPr>
            <a:r>
              <a:rPr lang="en-US" sz="1200">
                <a:solidFill>
                  <a:srgbClr val="000000"/>
                </a:solidFill>
                <a:latin typeface="Quattrocento Sans"/>
                <a:ea typeface="Quattrocento Sans"/>
                <a:cs typeface="Quattrocento Sans"/>
                <a:sym typeface="Quattrocento Sans"/>
              </a:rPr>
              <a:t>Call 1.888.881.5462, text ‘SUPPORT’ to 52130 or visit </a:t>
            </a:r>
            <a:r>
              <a:rPr lang="en-US" sz="1200" b="1" u="sng">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rPr>
              <a:t>supportlinc.com</a:t>
            </a:r>
            <a:r>
              <a:rPr lang="en-US" sz="1200" b="1">
                <a:solidFill>
                  <a:schemeClr val="dk1"/>
                </a:solidFill>
                <a:latin typeface="Roboto"/>
                <a:ea typeface="Roboto"/>
                <a:cs typeface="Roboto"/>
                <a:sym typeface="Roboto"/>
              </a:rPr>
              <a:t> </a:t>
            </a:r>
            <a:r>
              <a:rPr lang="en-US" sz="1200" b="0" u="none">
                <a:solidFill>
                  <a:schemeClr val="dk1"/>
                </a:solidFill>
                <a:latin typeface="Roboto"/>
                <a:ea typeface="Roboto"/>
                <a:cs typeface="Roboto"/>
                <a:sym typeface="Roboto"/>
              </a:rPr>
              <a:t>and type in 8x8 as the username</a:t>
            </a:r>
            <a:r>
              <a:rPr lang="en-US" sz="1200" b="0" u="none">
                <a:solidFill>
                  <a:srgbClr val="000000"/>
                </a:solidFill>
                <a:latin typeface="Quattrocento Sans"/>
                <a:ea typeface="Quattrocento Sans"/>
                <a:cs typeface="Quattrocento Sans"/>
                <a:sym typeface="Quattrocento Sans"/>
              </a:rPr>
              <a:t> for access to these resources!</a:t>
            </a:r>
            <a:endParaRPr sz="1200" b="0" u="none">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endParaRPr/>
          </a:p>
        </p:txBody>
      </p:sp>
      <p:sp>
        <p:nvSpPr>
          <p:cNvPr id="130" name="Google Shape;13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you need immediate assistance, for yourself or a loved one, please dial 911 or utilize the emergency contact numbers provided below.</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600"/>
              <a:buFont typeface="Calibri"/>
              <a:buNone/>
            </a:pPr>
            <a:r>
              <a:rPr lang="en-US" sz="1600" b="1" u="sng">
                <a:solidFill>
                  <a:schemeClr val="dk1"/>
                </a:solidFill>
                <a:hlinkClick r:id="rId3">
                  <a:extLst>
                    <a:ext uri="{A12FA001-AC4F-418D-AE19-62706E023703}">
                      <ahyp:hlinkClr xmlns:ahyp="http://schemas.microsoft.com/office/drawing/2018/hyperlinkcolor" val="tx"/>
                    </a:ext>
                  </a:extLst>
                </a:hlinkClick>
              </a:rPr>
              <a:t>National Suicide Prevention Lifeline:</a:t>
            </a:r>
            <a:r>
              <a:rPr lang="en-US" sz="1600" b="1">
                <a:solidFill>
                  <a:schemeClr val="dk1"/>
                </a:solidFill>
              </a:rPr>
              <a:t> </a:t>
            </a:r>
            <a:endParaRPr/>
          </a:p>
          <a:p>
            <a:pPr marL="0" lvl="0" indent="0" algn="l" rtl="0">
              <a:spcBef>
                <a:spcPts val="0"/>
              </a:spcBef>
              <a:spcAft>
                <a:spcPts val="0"/>
              </a:spcAft>
              <a:buClr>
                <a:schemeClr val="dk1"/>
              </a:buClr>
              <a:buSzPts val="1200"/>
              <a:buFont typeface="Calibri"/>
              <a:buNone/>
            </a:pPr>
            <a:r>
              <a:rPr lang="en-US" sz="1200"/>
              <a:t>If you or someone you know is in suicidal crisis or emotional distress, </a:t>
            </a:r>
            <a:r>
              <a:rPr lang="en-US" b="0" i="0">
                <a:solidFill>
                  <a:srgbClr val="293340"/>
                </a:solidFill>
                <a:latin typeface="Open Sans"/>
                <a:ea typeface="Open Sans"/>
                <a:cs typeface="Open Sans"/>
                <a:sym typeface="Open Sans"/>
              </a:rPr>
              <a:t>there are options available to help you cope</a:t>
            </a:r>
            <a:r>
              <a:rPr lang="en-US" sz="1200"/>
              <a:t>.</a:t>
            </a:r>
            <a:endParaRPr/>
          </a:p>
          <a:p>
            <a:pPr marL="0" lvl="0" indent="0" algn="l" rtl="0">
              <a:spcBef>
                <a:spcPts val="0"/>
              </a:spcBef>
              <a:spcAft>
                <a:spcPts val="0"/>
              </a:spcAft>
              <a:buNone/>
            </a:pPr>
            <a:r>
              <a:rPr lang="en-US" b="0" i="0">
                <a:solidFill>
                  <a:srgbClr val="293340"/>
                </a:solidFill>
                <a:latin typeface="Open Sans"/>
                <a:ea typeface="Open Sans"/>
                <a:cs typeface="Open Sans"/>
                <a:sym typeface="Open Sans"/>
              </a:rPr>
              <a:t>You can call or text the 988 Suicide &amp; Crisis Lifeline at any time to connect with a trained crisis counselor. Confidential support is available 24/7 for you or you loved ones. Call or text 988 or chat at 988lifeline.org, or visit </a:t>
            </a:r>
            <a:r>
              <a:rPr lang="en-US" b="0" i="0" u="sng" strike="noStrike">
                <a:solidFill>
                  <a:srgbClr val="0678BE"/>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go.usa.gov/xyxGa </a:t>
            </a:r>
            <a:r>
              <a:rPr lang="en-US" b="0" i="0">
                <a:solidFill>
                  <a:srgbClr val="293340"/>
                </a:solidFill>
                <a:latin typeface="Open Sans"/>
                <a:ea typeface="Open Sans"/>
                <a:cs typeface="Open Sans"/>
                <a:sym typeface="Open Sans"/>
              </a:rPr>
              <a:t>. </a:t>
            </a:r>
            <a:endParaRPr/>
          </a:p>
          <a:p>
            <a:pPr marL="0" lvl="0" indent="0" algn="l" rtl="0">
              <a:spcBef>
                <a:spcPts val="0"/>
              </a:spcBef>
              <a:spcAft>
                <a:spcPts val="0"/>
              </a:spcAft>
              <a:buNone/>
            </a:pPr>
            <a:endParaRPr b="0" i="0">
              <a:solidFill>
                <a:srgbClr val="293340"/>
              </a:solidFill>
              <a:latin typeface="Open Sans"/>
              <a:ea typeface="Open Sans"/>
              <a:cs typeface="Open Sans"/>
              <a:sym typeface="Open Sans"/>
            </a:endParaRPr>
          </a:p>
          <a:p>
            <a:pPr marL="0" lvl="0" indent="0" algn="l" rtl="0">
              <a:spcBef>
                <a:spcPts val="0"/>
              </a:spcBef>
              <a:spcAft>
                <a:spcPts val="0"/>
              </a:spcAft>
              <a:buClr>
                <a:schemeClr val="dk1"/>
              </a:buClr>
              <a:buSzPts val="1600"/>
              <a:buFont typeface="Calibri"/>
              <a:buNone/>
            </a:pPr>
            <a:r>
              <a:rPr lang="en-US" sz="1600" b="1" u="sng">
                <a:solidFill>
                  <a:schemeClr val="dk1"/>
                </a:solidFill>
                <a:hlinkClick r:id="rId5">
                  <a:extLst>
                    <a:ext uri="{A12FA001-AC4F-418D-AE19-62706E023703}">
                      <ahyp:hlinkClr xmlns:ahyp="http://schemas.microsoft.com/office/drawing/2018/hyperlinkcolor" val="tx"/>
                    </a:ext>
                  </a:extLst>
                </a:hlinkClick>
              </a:rPr>
              <a:t>The Crisis Text Line:</a:t>
            </a:r>
            <a:r>
              <a:rPr lang="en-US" sz="1600" b="1">
                <a:solidFill>
                  <a:schemeClr val="dk1"/>
                </a:solidFill>
              </a:rPr>
              <a:t> </a:t>
            </a:r>
            <a:endParaRPr/>
          </a:p>
          <a:p>
            <a:pPr marL="0" marR="0" lvl="0" indent="0" algn="l" rtl="0">
              <a:lnSpc>
                <a:spcPct val="100000"/>
              </a:lnSpc>
              <a:spcBef>
                <a:spcPts val="0"/>
              </a:spcBef>
              <a:spcAft>
                <a:spcPts val="0"/>
              </a:spcAft>
              <a:buClr>
                <a:schemeClr val="dk1"/>
              </a:buClr>
              <a:buSzPts val="1200"/>
              <a:buFont typeface="Calibri"/>
              <a:buNone/>
            </a:pPr>
            <a:r>
              <a:rPr lang="en-US" sz="1200"/>
              <a:t>This free resource is available 24/7 to help you connect with a crisis counselor if you find yourself in distress. Visit crisistextline.org to learn more or </a:t>
            </a:r>
            <a:r>
              <a:rPr lang="en-US" sz="1200">
                <a:solidFill>
                  <a:schemeClr val="dk1"/>
                </a:solidFill>
              </a:rPr>
              <a:t>Text ‘HOME’ to 741741.</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endParaRPr>
          </a:p>
          <a:p>
            <a:pPr marL="0" lvl="0" indent="0" algn="l" rtl="0">
              <a:spcBef>
                <a:spcPts val="0"/>
              </a:spcBef>
              <a:spcAft>
                <a:spcPts val="0"/>
              </a:spcAft>
              <a:buClr>
                <a:schemeClr val="dk1"/>
              </a:buClr>
              <a:buSzPts val="1600"/>
              <a:buFont typeface="Calibri"/>
              <a:buNone/>
            </a:pPr>
            <a:r>
              <a:rPr lang="en-US" sz="1600" b="1" u="sng">
                <a:solidFill>
                  <a:schemeClr val="dk1"/>
                </a:solidFill>
              </a:rPr>
              <a:t>National Domestic Violence Hotline:</a:t>
            </a:r>
            <a:r>
              <a:rPr lang="en-US" sz="1600" b="1">
                <a:solidFill>
                  <a:schemeClr val="dk1"/>
                </a:solidFill>
              </a:rPr>
              <a:t> </a:t>
            </a:r>
            <a:endParaRPr/>
          </a:p>
          <a:p>
            <a:pPr marL="0" lvl="0" indent="0" algn="l" rtl="0">
              <a:spcBef>
                <a:spcPts val="0"/>
              </a:spcBef>
              <a:spcAft>
                <a:spcPts val="0"/>
              </a:spcAft>
              <a:buClr>
                <a:schemeClr val="dk1"/>
              </a:buClr>
              <a:buSzPts val="1200"/>
              <a:buFont typeface="Calibri"/>
              <a:buNone/>
            </a:pPr>
            <a:r>
              <a:rPr lang="en-US" sz="1200">
                <a:solidFill>
                  <a:schemeClr val="dk1"/>
                </a:solidFill>
              </a:rPr>
              <a:t>National Domestic Violence Hotline advocates are here for you 24/7/365. Get help with crisis intervention, information, and referrals to local services for victims of domestic violence, even when calling on their behalf. Call 1-800-799-SAFE (7233), text ‘START’ to 88788 or use the chat feature at thehotline.org. </a:t>
            </a:r>
            <a:endParaRPr/>
          </a:p>
          <a:p>
            <a:pPr marL="0" lvl="0" indent="0" algn="l" rtl="0">
              <a:spcBef>
                <a:spcPts val="0"/>
              </a:spcBef>
              <a:spcAft>
                <a:spcPts val="0"/>
              </a:spcAft>
              <a:buClr>
                <a:schemeClr val="dk1"/>
              </a:buClr>
              <a:buSzPts val="1200"/>
              <a:buFont typeface="Calibri"/>
              <a:buNone/>
            </a:pPr>
            <a:endParaRPr sz="1200">
              <a:solidFill>
                <a:schemeClr val="dk1"/>
              </a:solidFill>
            </a:endParaRPr>
          </a:p>
          <a:p>
            <a:pPr marL="0" lvl="0" indent="0" algn="l" rtl="0">
              <a:spcBef>
                <a:spcPts val="0"/>
              </a:spcBef>
              <a:spcAft>
                <a:spcPts val="0"/>
              </a:spcAft>
              <a:buClr>
                <a:schemeClr val="dk1"/>
              </a:buClr>
              <a:buSzPts val="1600"/>
              <a:buFont typeface="Calibri"/>
              <a:buNone/>
            </a:pPr>
            <a:r>
              <a:rPr lang="en-US" sz="1600" b="1" u="sng">
                <a:solidFill>
                  <a:schemeClr val="dk1"/>
                </a:solidFill>
                <a:hlinkClick r:id="rId6">
                  <a:extLst>
                    <a:ext uri="{A12FA001-AC4F-418D-AE19-62706E023703}">
                      <ahyp:hlinkClr xmlns:ahyp="http://schemas.microsoft.com/office/drawing/2018/hyperlinkcolor" val="tx"/>
                    </a:ext>
                  </a:extLst>
                </a:hlinkClick>
              </a:rPr>
              <a:t>Substance Use Helpline</a:t>
            </a:r>
            <a:r>
              <a:rPr lang="en-US" sz="1600" b="1" u="sng"/>
              <a:t>:</a:t>
            </a:r>
            <a:r>
              <a:rPr lang="en-US" sz="1600" b="1"/>
              <a:t> </a:t>
            </a:r>
            <a:r>
              <a:rPr lang="en-US" sz="1200">
                <a:solidFill>
                  <a:schemeClr val="dk1"/>
                </a:solidFill>
              </a:rPr>
              <a:t>If you feel that you or a loved one are experiencing signs of addiction, call the confidential helpline to get support, guidance on treatment options, help finding a network provider, and answers to your questions. Contact the helpline at </a:t>
            </a:r>
            <a:r>
              <a:rPr lang="en-US" sz="1200"/>
              <a:t>1-800-662-HELP (4357)</a:t>
            </a:r>
            <a:endParaRPr/>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i="0">
              <a:solidFill>
                <a:srgbClr val="293340"/>
              </a:solidFill>
              <a:latin typeface="Open Sans"/>
              <a:ea typeface="Open Sans"/>
              <a:cs typeface="Open Sans"/>
              <a:sym typeface="Open Sans"/>
            </a:endParaRPr>
          </a:p>
          <a:p>
            <a:pPr marL="0" lvl="0" indent="0" algn="l" rtl="0">
              <a:spcBef>
                <a:spcPts val="0"/>
              </a:spcBef>
              <a:spcAft>
                <a:spcPts val="0"/>
              </a:spcAft>
              <a:buNone/>
            </a:pPr>
            <a:endParaRPr/>
          </a:p>
        </p:txBody>
      </p:sp>
      <p:sp>
        <p:nvSpPr>
          <p:cNvPr id="140" name="Google Shape;14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rPr>
              <a:t>8x8 partners with </a:t>
            </a:r>
            <a:r>
              <a:rPr lang="en-US" sz="1200" b="1">
                <a:solidFill>
                  <a:schemeClr val="accent1"/>
                </a:solidFill>
              </a:rPr>
              <a:t>Beneplace</a:t>
            </a:r>
            <a:r>
              <a:rPr lang="en-US" sz="1200">
                <a:solidFill>
                  <a:schemeClr val="dk1"/>
                </a:solidFill>
              </a:rPr>
              <a:t> to offer you a member discount program! The 8x8 Discount Marketplace features exclusive offers on a variety of products and services. Visit </a:t>
            </a:r>
            <a:r>
              <a:rPr lang="en-US" sz="1200" b="1" u="sng">
                <a:solidFill>
                  <a:schemeClr val="dk1"/>
                </a:solidFill>
                <a:hlinkClick r:id="rId3">
                  <a:extLst>
                    <a:ext uri="{A12FA001-AC4F-418D-AE19-62706E023703}">
                      <ahyp:hlinkClr xmlns:ahyp="http://schemas.microsoft.com/office/drawing/2018/hyperlinkcolor" val="tx"/>
                    </a:ext>
                  </a:extLst>
                </a:hlinkClick>
              </a:rPr>
              <a:t>8×8.savings.beneplace.com</a:t>
            </a:r>
            <a:r>
              <a:rPr lang="en-US" sz="1200">
                <a:solidFill>
                  <a:schemeClr val="dk1"/>
                </a:solidFill>
              </a:rPr>
              <a:t>, and register using your 8×8 email.</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rPr>
              <a:t>If you are enrolled in a medical plan you have access to additional savings.</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endParaRPr>
          </a:p>
          <a:p>
            <a:pPr marL="0" lvl="0" indent="0" algn="l" rtl="0">
              <a:spcBef>
                <a:spcPts val="0"/>
              </a:spcBef>
              <a:spcAft>
                <a:spcPts val="0"/>
              </a:spcAft>
              <a:buNone/>
            </a:pPr>
            <a:r>
              <a:rPr lang="en-US" sz="1600" b="1">
                <a:solidFill>
                  <a:schemeClr val="accent1"/>
                </a:solidFill>
              </a:rPr>
              <a:t>HealthComp Members </a:t>
            </a:r>
            <a:r>
              <a:rPr lang="en-US" sz="1600">
                <a:solidFill>
                  <a:schemeClr val="dk1"/>
                </a:solidFill>
              </a:rPr>
              <a:t>qualify for discounts through </a:t>
            </a:r>
            <a:r>
              <a:rPr lang="en-US" sz="1600" b="1">
                <a:solidFill>
                  <a:schemeClr val="accent4"/>
                </a:solidFill>
              </a:rPr>
              <a:t>SpecialOffers. </a:t>
            </a:r>
            <a:r>
              <a:rPr lang="en-US" sz="1600" b="0">
                <a:solidFill>
                  <a:schemeClr val="accent4"/>
                </a:solidFill>
              </a:rPr>
              <a:t>These discounts are appliable to</a:t>
            </a:r>
            <a:r>
              <a:rPr lang="en-US" sz="1600" b="0">
                <a:solidFill>
                  <a:schemeClr val="dk1"/>
                </a:solidFill>
              </a:rPr>
              <a:t> </a:t>
            </a:r>
            <a:r>
              <a:rPr lang="en-US" sz="1600">
                <a:solidFill>
                  <a:schemeClr val="dk1"/>
                </a:solidFill>
              </a:rPr>
              <a:t>products and services that help promote better health and well-being. You will save money on </a:t>
            </a:r>
            <a:r>
              <a:rPr lang="en-US" sz="1200">
                <a:solidFill>
                  <a:schemeClr val="dk1"/>
                </a:solidFill>
              </a:rPr>
              <a:t>vision, hearing and dental, Health and fitness, Family and home, and Medicine and treatment. </a:t>
            </a:r>
            <a:r>
              <a:rPr lang="en-US" sz="1800" b="0" i="0" u="none" strike="noStrike">
                <a:solidFill>
                  <a:srgbClr val="FFFFFF"/>
                </a:solidFill>
                <a:latin typeface="Arial"/>
                <a:ea typeface="Arial"/>
                <a:cs typeface="Arial"/>
                <a:sym typeface="Arial"/>
              </a:rPr>
              <a:t>To find the discounts available to you, log in to </a:t>
            </a:r>
            <a:r>
              <a:rPr lang="en-US" sz="1800" b="1" i="0" u="none" strike="noStrike">
                <a:solidFill>
                  <a:srgbClr val="FFFFFF"/>
                </a:solidFill>
                <a:latin typeface="Arial"/>
                <a:ea typeface="Arial"/>
                <a:cs typeface="Arial"/>
                <a:sym typeface="Arial"/>
              </a:rPr>
              <a:t>anthem.com/ca</a:t>
            </a:r>
            <a:r>
              <a:rPr lang="en-US" sz="1800" b="0" i="0" u="none" strike="noStrike">
                <a:solidFill>
                  <a:srgbClr val="FFFFFF"/>
                </a:solidFill>
                <a:latin typeface="Arial"/>
                <a:ea typeface="Arial"/>
                <a:cs typeface="Arial"/>
                <a:sym typeface="Arial"/>
              </a:rPr>
              <a:t>, choose </a:t>
            </a:r>
            <a:r>
              <a:rPr lang="en-US" sz="1800" b="1" i="0" u="none" strike="noStrike">
                <a:solidFill>
                  <a:srgbClr val="FFFFFF"/>
                </a:solidFill>
                <a:latin typeface="Arial"/>
                <a:ea typeface="Arial"/>
                <a:cs typeface="Arial"/>
                <a:sym typeface="Arial"/>
              </a:rPr>
              <a:t>Care </a:t>
            </a:r>
            <a:r>
              <a:rPr lang="en-US" sz="1800" b="0" i="0" u="none" strike="noStrike">
                <a:solidFill>
                  <a:srgbClr val="FFFFFF"/>
                </a:solidFill>
                <a:latin typeface="Arial"/>
                <a:ea typeface="Arial"/>
                <a:cs typeface="Arial"/>
                <a:sym typeface="Arial"/>
              </a:rPr>
              <a:t>and select </a:t>
            </a:r>
            <a:r>
              <a:rPr lang="en-US" sz="1800" b="1" i="0" u="none" strike="noStrike">
                <a:solidFill>
                  <a:srgbClr val="FFFFFF"/>
                </a:solidFill>
                <a:latin typeface="Arial"/>
                <a:ea typeface="Arial"/>
                <a:cs typeface="Arial"/>
                <a:sym typeface="Arial"/>
              </a:rPr>
              <a:t>Discounts</a:t>
            </a:r>
            <a:r>
              <a:rPr lang="en-US" sz="1800" b="0" i="0" u="none" strike="noStrike">
                <a:solidFill>
                  <a:srgbClr val="FFFFFF"/>
                </a:solidFill>
                <a:latin typeface="Arial"/>
                <a:ea typeface="Arial"/>
                <a:cs typeface="Arial"/>
                <a:sym typeface="Arial"/>
              </a:rPr>
              <a:t>.</a:t>
            </a:r>
            <a:endParaRPr sz="1200">
              <a:solidFill>
                <a:schemeClr val="dk1"/>
              </a:solidFill>
            </a:endParaRPr>
          </a:p>
          <a:p>
            <a:pPr marL="0" lvl="0" indent="0" algn="l" rtl="0">
              <a:spcBef>
                <a:spcPts val="0"/>
              </a:spcBef>
              <a:spcAft>
                <a:spcPts val="0"/>
              </a:spcAft>
              <a:buClr>
                <a:schemeClr val="dk1"/>
              </a:buClr>
              <a:buSzPts val="1200"/>
              <a:buFont typeface="Calibri"/>
              <a:buNone/>
            </a:pPr>
            <a:endParaRPr sz="1200">
              <a:solidFill>
                <a:schemeClr val="dk1"/>
              </a:solidFill>
            </a:endParaRPr>
          </a:p>
          <a:p>
            <a:pPr marL="0" lvl="0" indent="0" algn="l" rtl="0">
              <a:spcBef>
                <a:spcPts val="0"/>
              </a:spcBef>
              <a:spcAft>
                <a:spcPts val="0"/>
              </a:spcAft>
              <a:buClr>
                <a:schemeClr val="accent1"/>
              </a:buClr>
              <a:buSzPts val="1600"/>
              <a:buFont typeface="Calibri"/>
              <a:buNone/>
            </a:pPr>
            <a:r>
              <a:rPr lang="en-US" sz="1600" b="1">
                <a:solidFill>
                  <a:schemeClr val="accent1"/>
                </a:solidFill>
              </a:rPr>
              <a:t>If you are a Kaiser enrollee, you have can receive a </a:t>
            </a:r>
            <a:r>
              <a:rPr lang="en-US" sz="1600">
                <a:solidFill>
                  <a:schemeClr val="dk1"/>
                </a:solidFill>
              </a:rPr>
              <a:t>special rate for </a:t>
            </a:r>
            <a:r>
              <a:rPr lang="en-US" sz="1600" b="1">
                <a:solidFill>
                  <a:schemeClr val="accent1"/>
                </a:solidFill>
              </a:rPr>
              <a:t>ClassPass</a:t>
            </a:r>
            <a:r>
              <a:rPr lang="en-US" sz="1600" b="1">
                <a:solidFill>
                  <a:schemeClr val="dk1"/>
                </a:solidFill>
              </a:rPr>
              <a:t>. ClassPass is </a:t>
            </a:r>
            <a:r>
              <a:rPr lang="en-US" sz="1600">
                <a:solidFill>
                  <a:schemeClr val="dk1"/>
                </a:solidFill>
              </a:rPr>
              <a:t>a monthly subscription service which provides access to over 40,000 studios, gyms, spas and salons. It off</a:t>
            </a:r>
            <a:r>
              <a:rPr lang="en-US" sz="1200">
                <a:solidFill>
                  <a:schemeClr val="dk1"/>
                </a:solidFill>
              </a:rPr>
              <a:t>ers on-demand video workouts at no cost and reduced rate on in-person fitness classes. </a:t>
            </a:r>
            <a:r>
              <a:rPr lang="en-US" sz="1600">
                <a:solidFill>
                  <a:schemeClr val="dk1"/>
                </a:solidFill>
              </a:rPr>
              <a:t>To get started visit </a:t>
            </a:r>
            <a:r>
              <a:rPr lang="en-US" sz="1600" b="1" u="sng">
                <a:solidFill>
                  <a:schemeClr val="dk1"/>
                </a:solidFill>
                <a:hlinkClick r:id="rId4">
                  <a:extLst>
                    <a:ext uri="{A12FA001-AC4F-418D-AE19-62706E023703}">
                      <ahyp:hlinkClr xmlns:ahyp="http://schemas.microsoft.com/office/drawing/2018/hyperlinkcolor" val="tx"/>
                    </a:ext>
                  </a:extLst>
                </a:hlinkClick>
              </a:rPr>
              <a:t>kp.org/exercise </a:t>
            </a:r>
            <a:endParaRPr sz="1600" b="1">
              <a:solidFill>
                <a:schemeClr val="dk1"/>
              </a:solidFill>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endParaRPr>
          </a:p>
          <a:p>
            <a:pPr marL="0" lvl="0" indent="0" algn="l" rtl="0">
              <a:spcBef>
                <a:spcPts val="0"/>
              </a:spcBef>
              <a:spcAft>
                <a:spcPts val="0"/>
              </a:spcAft>
              <a:buNone/>
            </a:pPr>
            <a:endParaRPr/>
          </a:p>
        </p:txBody>
      </p:sp>
      <p:sp>
        <p:nvSpPr>
          <p:cNvPr id="158" name="Google Shape;15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rPr>
              <a:t>As a HealthComp or Kaiser member, you have access to Active &amp; Fit Direct, </a:t>
            </a:r>
            <a:r>
              <a:rPr lang="en-US" b="0" i="0">
                <a:solidFill>
                  <a:srgbClr val="666666"/>
                </a:solidFill>
                <a:latin typeface="Inter"/>
                <a:ea typeface="Inter"/>
                <a:cs typeface="Inter"/>
                <a:sym typeface="Inter"/>
              </a:rPr>
              <a:t>a flexible and affordable fitness membership program with discounted gym membership options, at-home workout videos, and more. For $28/month, plus an enrollment fee, choose from over 12,500 gyms nationwide, with no long-term contracts or annual fees. Plus, you can switch gyms anytime. You also have access to 9,700+ on-demand workout videos so you can stay active at home or on-the-go. </a:t>
            </a:r>
            <a:endParaRPr/>
          </a:p>
          <a:p>
            <a:pPr marL="0" marR="0" lvl="0" indent="0" algn="l" rtl="0">
              <a:lnSpc>
                <a:spcPct val="100000"/>
              </a:lnSpc>
              <a:spcBef>
                <a:spcPts val="0"/>
              </a:spcBef>
              <a:spcAft>
                <a:spcPts val="0"/>
              </a:spcAft>
              <a:buClr>
                <a:schemeClr val="dk1"/>
              </a:buClr>
              <a:buSzPts val="1200"/>
              <a:buFont typeface="Calibri"/>
              <a:buNone/>
            </a:pPr>
            <a:endParaRPr sz="1200" b="0" i="0">
              <a:solidFill>
                <a:srgbClr val="666666"/>
              </a:solidFill>
              <a:latin typeface="Inter"/>
              <a:ea typeface="Inter"/>
              <a:cs typeface="Inter"/>
              <a:sym typeface="Inter"/>
            </a:endParaRPr>
          </a:p>
          <a:p>
            <a:pPr marL="0" lvl="0" indent="0" algn="l" rtl="0">
              <a:spcBef>
                <a:spcPts val="0"/>
              </a:spcBef>
              <a:spcAft>
                <a:spcPts val="0"/>
              </a:spcAft>
              <a:buNone/>
            </a:pPr>
            <a:r>
              <a:rPr lang="en-US" b="0" i="0">
                <a:solidFill>
                  <a:srgbClr val="666666"/>
                </a:solidFill>
                <a:latin typeface="Inter"/>
                <a:ea typeface="Inter"/>
                <a:cs typeface="Inter"/>
                <a:sym typeface="Inter"/>
              </a:rPr>
              <a:t>A membership with the Active&amp;Fit Direct program may also include:</a:t>
            </a:r>
            <a:endParaRPr/>
          </a:p>
          <a:p>
            <a:pPr marL="0" lvl="0" indent="-76200" algn="l" rtl="0">
              <a:spcBef>
                <a:spcPts val="0"/>
              </a:spcBef>
              <a:spcAft>
                <a:spcPts val="0"/>
              </a:spcAft>
              <a:buClr>
                <a:srgbClr val="666666"/>
              </a:buClr>
              <a:buSzPts val="1200"/>
              <a:buFont typeface="Arial"/>
              <a:buChar char="•"/>
            </a:pPr>
            <a:r>
              <a:rPr lang="en-US" b="0" i="0">
                <a:solidFill>
                  <a:srgbClr val="666666"/>
                </a:solidFill>
                <a:latin typeface="Inter"/>
                <a:ea typeface="Inter"/>
                <a:cs typeface="Inter"/>
                <a:sym typeface="Inter"/>
              </a:rPr>
              <a:t> 6,200+ premium exercise studios with 20% - 70% discounts at most locations</a:t>
            </a:r>
            <a:endParaRPr/>
          </a:p>
          <a:p>
            <a:pPr marL="0" lvl="0" indent="-76200" algn="l" rtl="0">
              <a:spcBef>
                <a:spcPts val="0"/>
              </a:spcBef>
              <a:spcAft>
                <a:spcPts val="0"/>
              </a:spcAft>
              <a:buClr>
                <a:srgbClr val="666666"/>
              </a:buClr>
              <a:buSzPts val="1200"/>
              <a:buFont typeface="Arial"/>
              <a:buChar char="•"/>
            </a:pPr>
            <a:r>
              <a:rPr lang="en-US" b="0" i="0">
                <a:solidFill>
                  <a:srgbClr val="666666"/>
                </a:solidFill>
                <a:latin typeface="Inter"/>
                <a:ea typeface="Inter"/>
                <a:cs typeface="Inter"/>
                <a:sym typeface="Inter"/>
              </a:rPr>
              <a:t> One-on-one well-being coaching to support health goals in areas such as fitness, nutrition, stress, and sleep</a:t>
            </a:r>
            <a:endParaRPr/>
          </a:p>
          <a:p>
            <a:pPr marL="0" lvl="0" indent="-76200" algn="l" rtl="0">
              <a:spcBef>
                <a:spcPts val="0"/>
              </a:spcBef>
              <a:spcAft>
                <a:spcPts val="0"/>
              </a:spcAft>
              <a:buClr>
                <a:srgbClr val="666666"/>
              </a:buClr>
              <a:buSzPts val="1200"/>
              <a:buFont typeface="Arial"/>
              <a:buChar char="•"/>
            </a:pPr>
            <a:r>
              <a:rPr lang="en-US" b="0" i="0">
                <a:solidFill>
                  <a:srgbClr val="666666"/>
                </a:solidFill>
                <a:latin typeface="Inter"/>
                <a:ea typeface="Inter"/>
                <a:cs typeface="Inter"/>
                <a:sym typeface="Inter"/>
              </a:rPr>
              <a:t> An exclusive online library of healthy living articles, videos, and classes</a:t>
            </a:r>
            <a:endParaRPr/>
          </a:p>
          <a:p>
            <a:pPr marL="0" lvl="0" indent="0" algn="l" rtl="0">
              <a:spcBef>
                <a:spcPts val="0"/>
              </a:spcBef>
              <a:spcAft>
                <a:spcPts val="0"/>
              </a:spcAft>
              <a:buNone/>
            </a:pPr>
            <a:endParaRPr b="0" i="0">
              <a:solidFill>
                <a:srgbClr val="666666"/>
              </a:solidFill>
              <a:latin typeface="Inter"/>
              <a:ea typeface="Inter"/>
              <a:cs typeface="Inter"/>
              <a:sym typeface="Inter"/>
            </a:endParaRPr>
          </a:p>
          <a:p>
            <a:pPr marL="0" marR="0" lvl="0" indent="0" algn="l" rtl="0">
              <a:lnSpc>
                <a:spcPct val="100000"/>
              </a:lnSpc>
              <a:spcBef>
                <a:spcPts val="0"/>
              </a:spcBef>
              <a:spcAft>
                <a:spcPts val="0"/>
              </a:spcAft>
              <a:buClr>
                <a:srgbClr val="666666"/>
              </a:buClr>
              <a:buSzPts val="1200"/>
              <a:buFont typeface="Inter"/>
              <a:buNone/>
            </a:pPr>
            <a:r>
              <a:rPr lang="en-US" b="0" i="0">
                <a:solidFill>
                  <a:srgbClr val="666666"/>
                </a:solidFill>
                <a:latin typeface="Inter"/>
                <a:ea typeface="Inter"/>
                <a:cs typeface="Inter"/>
                <a:sym typeface="Inter"/>
              </a:rPr>
              <a:t>To learn more about the Active &amp; Fit Direct program, get started at </a:t>
            </a:r>
            <a:r>
              <a:rPr lang="en-US" sz="1200" b="0" u="sng">
                <a:solidFill>
                  <a:schemeClr val="accent4"/>
                </a:solidFill>
                <a:hlinkClick r:id="rId3">
                  <a:extLst>
                    <a:ext uri="{A12FA001-AC4F-418D-AE19-62706E023703}">
                      <ahyp:hlinkClr xmlns:ahyp="http://schemas.microsoft.com/office/drawing/2018/hyperlinkcolor" val="tx"/>
                    </a:ext>
                  </a:extLst>
                </a:hlinkClick>
              </a:rPr>
              <a:t>anthem.com/ca</a:t>
            </a:r>
            <a:r>
              <a:rPr lang="en-US" sz="1200" b="0">
                <a:solidFill>
                  <a:schemeClr val="accent4"/>
                </a:solidFill>
              </a:rPr>
              <a:t> if you are a HealthComp member or </a:t>
            </a:r>
            <a:r>
              <a:rPr lang="en-US" sz="1200" b="0" u="sng">
                <a:solidFill>
                  <a:schemeClr val="accent1"/>
                </a:solidFill>
                <a:hlinkClick r:id="rId4">
                  <a:extLst>
                    <a:ext uri="{A12FA001-AC4F-418D-AE19-62706E023703}">
                      <ahyp:hlinkClr xmlns:ahyp="http://schemas.microsoft.com/office/drawing/2018/hyperlinkcolor" val="tx"/>
                    </a:ext>
                  </a:extLst>
                </a:hlinkClick>
              </a:rPr>
              <a:t>kp.org/choosehealthy</a:t>
            </a:r>
            <a:r>
              <a:rPr lang="en-US" sz="1200" b="0">
                <a:solidFill>
                  <a:schemeClr val="dk1"/>
                </a:solidFill>
              </a:rPr>
              <a:t> if you are a Kaiser member.</a:t>
            </a:r>
            <a:endParaRPr sz="1200" b="0">
              <a:solidFill>
                <a:schemeClr val="accent4"/>
              </a:solidFill>
            </a:endParaRPr>
          </a:p>
          <a:p>
            <a:pPr marL="0" lvl="0" indent="0" algn="l" rtl="0">
              <a:spcBef>
                <a:spcPts val="0"/>
              </a:spcBef>
              <a:spcAft>
                <a:spcPts val="0"/>
              </a:spcAft>
              <a:buNone/>
            </a:pPr>
            <a:endParaRPr sz="1200">
              <a:solidFill>
                <a:schemeClr val="dk1"/>
              </a:solidFill>
            </a:endParaRPr>
          </a:p>
        </p:txBody>
      </p:sp>
      <p:sp>
        <p:nvSpPr>
          <p:cNvPr id="166" name="Google Shape;16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 name="Google Shape;4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Arial"/>
                <a:ea typeface="Arial"/>
                <a:cs typeface="Arial"/>
                <a:sym typeface="Arial"/>
              </a:rPr>
              <a:t>Preventive care is the key to staying healthy. </a:t>
            </a:r>
            <a:r>
              <a:rPr lang="en-US" sz="1800" b="0" i="0" u="none" strike="noStrike">
                <a:solidFill>
                  <a:srgbClr val="000000"/>
                </a:solidFill>
                <a:latin typeface="Open Sans Light"/>
                <a:ea typeface="Open Sans Light"/>
                <a:cs typeface="Open Sans Light"/>
                <a:sym typeface="Open Sans Light"/>
              </a:rPr>
              <a:t> You don’t need to feel sick to see your doctor. In fact, the best time to go is when you feel well. R</a:t>
            </a:r>
            <a:r>
              <a:rPr lang="en-US" sz="1800" b="0" i="0" u="none" strike="noStrike">
                <a:solidFill>
                  <a:srgbClr val="000000"/>
                </a:solidFill>
                <a:latin typeface="Arial"/>
                <a:ea typeface="Arial"/>
                <a:cs typeface="Arial"/>
                <a:sym typeface="Arial"/>
              </a:rPr>
              <a:t>outine checkups and screenings when you are healthy—preventive care—can help catch health problems early when they’re easier to treat. </a:t>
            </a:r>
            <a:endParaRPr/>
          </a:p>
          <a:p>
            <a:pPr marL="0" lvl="0" indent="0" algn="l" rtl="0">
              <a:spcBef>
                <a:spcPts val="0"/>
              </a:spcBef>
              <a:spcAft>
                <a:spcPts val="0"/>
              </a:spcAft>
              <a:buNone/>
            </a:pPr>
            <a:endParaRPr sz="1800" b="0" i="0" u="none" strike="noStrike">
              <a:solidFill>
                <a:srgbClr val="000000"/>
              </a:solidFill>
              <a:latin typeface="Arial"/>
              <a:ea typeface="Arial"/>
              <a:cs typeface="Arial"/>
              <a:sym typeface="Arial"/>
            </a:endParaRPr>
          </a:p>
          <a:p>
            <a:pPr marL="0" lvl="0" indent="0" algn="l" rtl="0">
              <a:spcBef>
                <a:spcPts val="0"/>
              </a:spcBef>
              <a:spcAft>
                <a:spcPts val="0"/>
              </a:spcAft>
              <a:buNone/>
            </a:pPr>
            <a:r>
              <a:rPr lang="en-US" sz="1800" b="0" i="0" u="none" strike="noStrike">
                <a:solidFill>
                  <a:srgbClr val="000000"/>
                </a:solidFill>
                <a:latin typeface="Arial"/>
                <a:ea typeface="Arial"/>
                <a:cs typeface="Arial"/>
                <a:sym typeface="Arial"/>
              </a:rPr>
              <a:t>The </a:t>
            </a:r>
            <a:r>
              <a:rPr lang="en-US" sz="1200"/>
              <a:t>Affordable Care Act signed in 2010 states that plans cannot charge a co-pay, co-insurance, or deductible for preventive care services delivered by an in-network provider. This means you and your family can get preventive care services covered at no cost. </a:t>
            </a:r>
            <a:endParaRPr/>
          </a:p>
          <a:p>
            <a:pPr marL="0" lvl="0" indent="0" algn="l" rtl="0">
              <a:spcBef>
                <a:spcPts val="0"/>
              </a:spcBef>
              <a:spcAft>
                <a:spcPts val="0"/>
              </a:spcAft>
              <a:buNone/>
            </a:pPr>
            <a:endParaRPr sz="1200"/>
          </a:p>
          <a:p>
            <a:pPr marL="0" lvl="0" indent="0" algn="l" rtl="0">
              <a:spcBef>
                <a:spcPts val="0"/>
              </a:spcBef>
              <a:spcAft>
                <a:spcPts val="0"/>
              </a:spcAft>
              <a:buNone/>
            </a:pPr>
            <a:r>
              <a:rPr lang="en-US" sz="1200"/>
              <a:t>Preventive care services include:</a:t>
            </a:r>
            <a:endParaRPr/>
          </a:p>
          <a:p>
            <a:pPr marL="285750" lvl="0" indent="-285750" algn="l" rtl="0">
              <a:spcBef>
                <a:spcPts val="0"/>
              </a:spcBef>
              <a:spcAft>
                <a:spcPts val="0"/>
              </a:spcAft>
              <a:buClr>
                <a:schemeClr val="dk1"/>
              </a:buClr>
              <a:buSzPts val="1200"/>
              <a:buFont typeface="Arial"/>
              <a:buChar char="•"/>
            </a:pPr>
            <a:r>
              <a:rPr lang="en-US" sz="1200"/>
              <a:t>An </a:t>
            </a:r>
            <a:r>
              <a:rPr lang="en-US">
                <a:solidFill>
                  <a:schemeClr val="dk1"/>
                </a:solidFill>
                <a:latin typeface="Roboto"/>
                <a:ea typeface="Roboto"/>
                <a:cs typeface="Roboto"/>
                <a:sym typeface="Roboto"/>
              </a:rPr>
              <a:t>Annual routine physical, </a:t>
            </a:r>
            <a:endParaRPr/>
          </a:p>
          <a:p>
            <a:pPr marL="285750" lvl="0" indent="-285750" algn="l" rtl="0">
              <a:spcBef>
                <a:spcPts val="0"/>
              </a:spcBef>
              <a:spcAft>
                <a:spcPts val="0"/>
              </a:spcAft>
              <a:buClr>
                <a:schemeClr val="dk1"/>
              </a:buClr>
              <a:buSzPts val="1200"/>
              <a:buFont typeface="Arial"/>
              <a:buChar char="•"/>
            </a:pPr>
            <a:r>
              <a:rPr lang="en-US">
                <a:solidFill>
                  <a:schemeClr val="dk1"/>
                </a:solidFill>
                <a:latin typeface="Roboto"/>
                <a:ea typeface="Roboto"/>
                <a:cs typeface="Roboto"/>
                <a:sym typeface="Roboto"/>
              </a:rPr>
              <a:t>Blood pressure, glucose and cholesterol tests, </a:t>
            </a:r>
            <a:endParaRPr/>
          </a:p>
          <a:p>
            <a:pPr marL="285750" lvl="0" indent="-285750" algn="l" rtl="0">
              <a:spcBef>
                <a:spcPts val="0"/>
              </a:spcBef>
              <a:spcAft>
                <a:spcPts val="0"/>
              </a:spcAft>
              <a:buClr>
                <a:schemeClr val="dk1"/>
              </a:buClr>
              <a:buSzPts val="1200"/>
              <a:buFont typeface="Arial"/>
              <a:buChar char="•"/>
            </a:pPr>
            <a:r>
              <a:rPr lang="en-US">
                <a:solidFill>
                  <a:schemeClr val="dk1"/>
                </a:solidFill>
                <a:latin typeface="Roboto"/>
                <a:ea typeface="Roboto"/>
                <a:cs typeface="Roboto"/>
                <a:sym typeface="Roboto"/>
              </a:rPr>
              <a:t>Age-appropriate cancer screenings, including colonoscopies and mammograms.</a:t>
            </a:r>
            <a:endParaRPr/>
          </a:p>
          <a:p>
            <a:pPr marL="285750" lvl="0" indent="-285750" algn="l" rtl="0">
              <a:spcBef>
                <a:spcPts val="0"/>
              </a:spcBef>
              <a:spcAft>
                <a:spcPts val="0"/>
              </a:spcAft>
              <a:buClr>
                <a:schemeClr val="dk1"/>
              </a:buClr>
              <a:buSzPts val="1200"/>
              <a:buFont typeface="Arial"/>
              <a:buChar char="•"/>
            </a:pPr>
            <a:r>
              <a:rPr lang="en-US">
                <a:solidFill>
                  <a:schemeClr val="dk1"/>
                </a:solidFill>
                <a:latin typeface="Roboto"/>
                <a:ea typeface="Roboto"/>
                <a:cs typeface="Roboto"/>
                <a:sym typeface="Roboto"/>
              </a:rPr>
              <a:t>Age-appropriate vaccines to help prevent illness such as a flu shot. </a:t>
            </a:r>
            <a:endParaRPr/>
          </a:p>
          <a:p>
            <a:pPr marL="0" lvl="0" indent="0" algn="l" rtl="0">
              <a:spcBef>
                <a:spcPts val="0"/>
              </a:spcBef>
              <a:spcAft>
                <a:spcPts val="0"/>
              </a:spcAft>
              <a:buClr>
                <a:schemeClr val="dk1"/>
              </a:buClr>
              <a:buSzPts val="1800"/>
              <a:buFont typeface="Arial"/>
              <a:buNone/>
            </a:pPr>
            <a:endParaRPr sz="1800" b="1" i="0" u="none" strike="noStrike">
              <a:solidFill>
                <a:schemeClr val="dk1"/>
              </a:solidFill>
              <a:latin typeface="Roboto"/>
              <a:ea typeface="Roboto"/>
              <a:cs typeface="Roboto"/>
              <a:sym typeface="Roboto"/>
            </a:endParaRPr>
          </a:p>
          <a:p>
            <a:pPr marL="0" lvl="0" indent="0" algn="l" rtl="0">
              <a:spcBef>
                <a:spcPts val="0"/>
              </a:spcBef>
              <a:spcAft>
                <a:spcPts val="0"/>
              </a:spcAft>
              <a:buNone/>
            </a:pPr>
            <a:endParaRPr/>
          </a:p>
        </p:txBody>
      </p:sp>
      <p:sp>
        <p:nvSpPr>
          <p:cNvPr id="55" name="Google Shape;5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latin typeface="Arial"/>
                <a:ea typeface="Arial"/>
                <a:cs typeface="Arial"/>
                <a:sym typeface="Arial"/>
              </a:rPr>
              <a:t>Preventive care plays an important role in your overall health by </a:t>
            </a:r>
            <a:endParaRPr dirty="0"/>
          </a:p>
          <a:p>
            <a:pPr marL="285750" lvl="0" indent="-285750" algn="l" rtl="0">
              <a:spcBef>
                <a:spcPts val="0"/>
              </a:spcBef>
              <a:spcAft>
                <a:spcPts val="0"/>
              </a:spcAft>
              <a:buClr>
                <a:schemeClr val="dk1"/>
              </a:buClr>
              <a:buSzPts val="1800"/>
              <a:buFont typeface="Arial"/>
              <a:buChar char="•"/>
            </a:pPr>
            <a:r>
              <a:rPr lang="en-US" sz="1800" dirty="0"/>
              <a:t>Prompting you to ask about changes in your body.</a:t>
            </a:r>
            <a:endParaRPr dirty="0"/>
          </a:p>
          <a:p>
            <a:pPr marL="285750" lvl="0" indent="-285750" algn="l" rtl="0">
              <a:spcBef>
                <a:spcPts val="0"/>
              </a:spcBef>
              <a:spcAft>
                <a:spcPts val="0"/>
              </a:spcAft>
              <a:buClr>
                <a:schemeClr val="dk1"/>
              </a:buClr>
              <a:buSzPts val="1800"/>
              <a:buFont typeface="Arial"/>
              <a:buChar char="•"/>
            </a:pPr>
            <a:r>
              <a:rPr lang="en-US" sz="1800" dirty="0"/>
              <a:t>Spotting signs and symptoms that could lead to serious illness.</a:t>
            </a:r>
            <a:endParaRPr dirty="0"/>
          </a:p>
          <a:p>
            <a:pPr marL="285750" lvl="0" indent="-285750" algn="l" rtl="0">
              <a:spcBef>
                <a:spcPts val="0"/>
              </a:spcBef>
              <a:spcAft>
                <a:spcPts val="0"/>
              </a:spcAft>
              <a:buClr>
                <a:schemeClr val="dk1"/>
              </a:buClr>
              <a:buSzPts val="1800"/>
              <a:buFont typeface="Arial"/>
              <a:buChar char="•"/>
            </a:pPr>
            <a:r>
              <a:rPr lang="en-US" sz="1800" dirty="0"/>
              <a:t>Helping you build a strong relationship with your doctor.</a:t>
            </a:r>
            <a:endParaRPr dirty="0"/>
          </a:p>
        </p:txBody>
      </p:sp>
      <p:sp>
        <p:nvSpPr>
          <p:cNvPr id="63" name="Google Shape;6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1200"/>
              <a:buFont typeface="Roboto"/>
              <a:buNone/>
            </a:pPr>
            <a:r>
              <a:rPr lang="en-US" sz="1200" b="0" dirty="0">
                <a:solidFill>
                  <a:schemeClr val="accent2"/>
                </a:solidFill>
                <a:latin typeface="Roboto"/>
                <a:ea typeface="Roboto"/>
                <a:cs typeface="Roboto"/>
                <a:sym typeface="Roboto"/>
              </a:rPr>
              <a:t>Preventive care visits can help you stay healthy. Depending on your plan, most of these visits are covered at no cost. But if you have symptoms of a health condition, you may need diagnostic or treatment services. If that happens, you may get a bill for those additional services.</a:t>
            </a:r>
            <a:endParaRPr dirty="0"/>
          </a:p>
          <a:p>
            <a:pPr marL="0" marR="0" lvl="0" indent="0" algn="l" rtl="0">
              <a:lnSpc>
                <a:spcPct val="100000"/>
              </a:lnSpc>
              <a:spcBef>
                <a:spcPts val="0"/>
              </a:spcBef>
              <a:spcAft>
                <a:spcPts val="0"/>
              </a:spcAft>
              <a:buClr>
                <a:schemeClr val="dk1"/>
              </a:buClr>
              <a:buSzPts val="1200"/>
              <a:buFont typeface="Calibri"/>
              <a:buNone/>
            </a:pPr>
            <a:endParaRPr sz="1200" b="0" dirty="0">
              <a:solidFill>
                <a:schemeClr val="accent2"/>
              </a:solidFill>
              <a:latin typeface="Roboto"/>
              <a:ea typeface="Roboto"/>
              <a:cs typeface="Roboto"/>
              <a:sym typeface="Roboto"/>
            </a:endParaRPr>
          </a:p>
          <a:p>
            <a:pPr marL="0" marR="0" lvl="0" indent="0" algn="l" rtl="0">
              <a:lnSpc>
                <a:spcPct val="100000"/>
              </a:lnSpc>
              <a:spcBef>
                <a:spcPts val="0"/>
              </a:spcBef>
              <a:spcAft>
                <a:spcPts val="0"/>
              </a:spcAft>
              <a:buClr>
                <a:schemeClr val="accent2"/>
              </a:buClr>
              <a:buSzPts val="1200"/>
              <a:buFont typeface="Roboto"/>
              <a:buNone/>
            </a:pPr>
            <a:r>
              <a:rPr lang="en-US" sz="1200" b="0" dirty="0">
                <a:solidFill>
                  <a:schemeClr val="accent2"/>
                </a:solidFill>
                <a:latin typeface="Roboto"/>
                <a:ea typeface="Roboto"/>
                <a:cs typeface="Roboto"/>
                <a:sym typeface="Roboto"/>
              </a:rPr>
              <a:t>Let’s compare preventive care to diagnostic or treatment services. First, beginning with Preventive Care, the purpose of these visits are to help keep you healthy and uncover possible problems early. These visits are covered at no cost for most members. Examples of preventive care services include:</a:t>
            </a:r>
            <a:endParaRPr dirty="0"/>
          </a:p>
          <a:p>
            <a:pPr marL="285750" lvl="0" indent="-285750" algn="l" rtl="0">
              <a:spcBef>
                <a:spcPts val="0"/>
              </a:spcBef>
              <a:spcAft>
                <a:spcPts val="0"/>
              </a:spcAft>
              <a:buClr>
                <a:schemeClr val="dk1"/>
              </a:buClr>
              <a:buSzPts val="1200"/>
              <a:buFont typeface="Arial"/>
              <a:buChar char="•"/>
            </a:pPr>
            <a:r>
              <a:rPr lang="en-US" sz="1200" dirty="0">
                <a:solidFill>
                  <a:schemeClr val="dk1"/>
                </a:solidFill>
                <a:latin typeface="Roboto"/>
                <a:ea typeface="Roboto"/>
                <a:cs typeface="Roboto"/>
                <a:sym typeface="Roboto"/>
              </a:rPr>
              <a:t>Blood pressure screening for all adults</a:t>
            </a:r>
            <a:endParaRPr dirty="0"/>
          </a:p>
          <a:p>
            <a:pPr marL="285750" lvl="0" indent="-285750" algn="l" rtl="0">
              <a:spcBef>
                <a:spcPts val="0"/>
              </a:spcBef>
              <a:spcAft>
                <a:spcPts val="0"/>
              </a:spcAft>
              <a:buClr>
                <a:schemeClr val="dk1"/>
              </a:buClr>
              <a:buSzPts val="1200"/>
              <a:buFont typeface="Arial"/>
              <a:buChar char="•"/>
            </a:pPr>
            <a:r>
              <a:rPr lang="en-US" sz="1200" dirty="0">
                <a:solidFill>
                  <a:schemeClr val="dk1"/>
                </a:solidFill>
                <a:latin typeface="Roboto"/>
                <a:ea typeface="Roboto"/>
                <a:cs typeface="Roboto"/>
                <a:sym typeface="Roboto"/>
              </a:rPr>
              <a:t>Colorectal cancer screening for adults over 50</a:t>
            </a:r>
            <a:endParaRPr dirty="0"/>
          </a:p>
          <a:p>
            <a:pPr marL="285750" lvl="0" indent="-285750" algn="l" rtl="0">
              <a:spcBef>
                <a:spcPts val="0"/>
              </a:spcBef>
              <a:spcAft>
                <a:spcPts val="0"/>
              </a:spcAft>
              <a:buClr>
                <a:schemeClr val="dk1"/>
              </a:buClr>
              <a:buSzPts val="1200"/>
              <a:buFont typeface="Arial"/>
              <a:buChar char="•"/>
            </a:pPr>
            <a:r>
              <a:rPr lang="en-US" sz="1200" dirty="0">
                <a:solidFill>
                  <a:schemeClr val="dk1"/>
                </a:solidFill>
                <a:latin typeface="Roboto"/>
                <a:ea typeface="Roboto"/>
                <a:cs typeface="Roboto"/>
                <a:sym typeface="Roboto"/>
              </a:rPr>
              <a:t>Type 2 diabetes screening for adults with high blood pressure</a:t>
            </a:r>
            <a:endParaRPr dirty="0"/>
          </a:p>
          <a:p>
            <a:pPr marL="285750" lvl="0" indent="-285750" algn="l" rtl="0">
              <a:spcBef>
                <a:spcPts val="0"/>
              </a:spcBef>
              <a:spcAft>
                <a:spcPts val="0"/>
              </a:spcAft>
              <a:buClr>
                <a:schemeClr val="dk1"/>
              </a:buClr>
              <a:buSzPts val="1200"/>
              <a:buFont typeface="Arial"/>
              <a:buChar char="•"/>
            </a:pPr>
            <a:r>
              <a:rPr lang="en-US" sz="1200" dirty="0">
                <a:solidFill>
                  <a:schemeClr val="dk1"/>
                </a:solidFill>
                <a:latin typeface="Roboto"/>
                <a:ea typeface="Roboto"/>
                <a:cs typeface="Roboto"/>
                <a:sym typeface="Roboto"/>
              </a:rPr>
              <a:t>Immunization for children from birth to 18 years</a:t>
            </a:r>
            <a:endParaRPr dirty="0"/>
          </a:p>
          <a:p>
            <a:pPr marL="0" marR="0" lvl="0" indent="0" algn="l" rtl="0">
              <a:lnSpc>
                <a:spcPct val="100000"/>
              </a:lnSpc>
              <a:spcBef>
                <a:spcPts val="0"/>
              </a:spcBef>
              <a:spcAft>
                <a:spcPts val="0"/>
              </a:spcAft>
              <a:buClr>
                <a:schemeClr val="dk1"/>
              </a:buClr>
              <a:buSzPts val="1200"/>
              <a:buFont typeface="Calibri"/>
              <a:buNone/>
            </a:pPr>
            <a:endParaRPr sz="1200" b="0" dirty="0">
              <a:solidFill>
                <a:schemeClr val="accent2"/>
              </a:solidFill>
              <a:latin typeface="Roboto"/>
              <a:ea typeface="Roboto"/>
              <a:cs typeface="Roboto"/>
              <a:sym typeface="Roboto"/>
            </a:endParaRPr>
          </a:p>
          <a:p>
            <a:pPr marL="0" marR="0" lvl="0" indent="0" algn="l" rtl="0">
              <a:lnSpc>
                <a:spcPct val="100000"/>
              </a:lnSpc>
              <a:spcBef>
                <a:spcPts val="0"/>
              </a:spcBef>
              <a:spcAft>
                <a:spcPts val="0"/>
              </a:spcAft>
              <a:buClr>
                <a:schemeClr val="accent2"/>
              </a:buClr>
              <a:buSzPts val="1200"/>
              <a:buFont typeface="Roboto"/>
              <a:buNone/>
            </a:pPr>
            <a:r>
              <a:rPr lang="en-US" sz="1200" b="0" dirty="0">
                <a:solidFill>
                  <a:schemeClr val="accent2"/>
                </a:solidFill>
                <a:latin typeface="Roboto"/>
                <a:ea typeface="Roboto"/>
                <a:cs typeface="Roboto"/>
                <a:sym typeface="Roboto"/>
              </a:rPr>
              <a:t>On the other hand, any care or services that are used to diagnose or treat a health problem are not considered preventive. These services are given in response to symptoms of a health condition. Examples include:</a:t>
            </a:r>
            <a:endParaRPr dirty="0"/>
          </a:p>
          <a:p>
            <a:pPr marL="285750" lvl="0" indent="-285750" algn="l" rtl="0">
              <a:spcBef>
                <a:spcPts val="0"/>
              </a:spcBef>
              <a:spcAft>
                <a:spcPts val="0"/>
              </a:spcAft>
              <a:buClr>
                <a:schemeClr val="dk1"/>
              </a:buClr>
              <a:buSzPts val="1200"/>
              <a:buFont typeface="Arial"/>
              <a:buChar char="•"/>
            </a:pPr>
            <a:r>
              <a:rPr lang="en-US" sz="1200" dirty="0">
                <a:solidFill>
                  <a:schemeClr val="dk1"/>
                </a:solidFill>
                <a:latin typeface="Roboto"/>
                <a:ea typeface="Roboto"/>
                <a:cs typeface="Roboto"/>
                <a:sym typeface="Roboto"/>
              </a:rPr>
              <a:t>Some prescription drugs, which may be used to treat or manage a condition you already have</a:t>
            </a:r>
            <a:endParaRPr dirty="0"/>
          </a:p>
          <a:p>
            <a:pPr marL="285750" lvl="0" indent="-285750" algn="l" rtl="0">
              <a:spcBef>
                <a:spcPts val="0"/>
              </a:spcBef>
              <a:spcAft>
                <a:spcPts val="0"/>
              </a:spcAft>
              <a:buClr>
                <a:schemeClr val="dk1"/>
              </a:buClr>
              <a:buSzPts val="1200"/>
              <a:buFont typeface="Arial"/>
              <a:buChar char="•"/>
            </a:pPr>
            <a:r>
              <a:rPr lang="en-US" sz="1200" dirty="0">
                <a:solidFill>
                  <a:schemeClr val="dk1"/>
                </a:solidFill>
                <a:latin typeface="Roboto"/>
                <a:ea typeface="Roboto"/>
                <a:cs typeface="Roboto"/>
                <a:sym typeface="Roboto"/>
              </a:rPr>
              <a:t>Lab tests or X-rays</a:t>
            </a:r>
            <a:endParaRPr dirty="0"/>
          </a:p>
          <a:p>
            <a:pPr marL="285750" lvl="0" indent="-285750" algn="l" rtl="0">
              <a:spcBef>
                <a:spcPts val="0"/>
              </a:spcBef>
              <a:spcAft>
                <a:spcPts val="0"/>
              </a:spcAft>
              <a:buClr>
                <a:schemeClr val="dk1"/>
              </a:buClr>
              <a:buSzPts val="1200"/>
              <a:buFont typeface="Arial"/>
              <a:buChar char="•"/>
            </a:pPr>
            <a:r>
              <a:rPr lang="en-US" sz="1200" dirty="0">
                <a:solidFill>
                  <a:schemeClr val="dk1"/>
                </a:solidFill>
                <a:latin typeface="Roboto"/>
                <a:ea typeface="Roboto"/>
                <a:cs typeface="Roboto"/>
                <a:sym typeface="Roboto"/>
              </a:rPr>
              <a:t>Procedures (i.e. removing a mole or getting stitches)</a:t>
            </a:r>
            <a:endParaRPr dirty="0"/>
          </a:p>
          <a:p>
            <a:pPr marL="0" marR="0" lvl="0" indent="0" algn="l" rtl="0">
              <a:lnSpc>
                <a:spcPct val="100000"/>
              </a:lnSpc>
              <a:spcBef>
                <a:spcPts val="0"/>
              </a:spcBef>
              <a:spcAft>
                <a:spcPts val="0"/>
              </a:spcAft>
              <a:buClr>
                <a:schemeClr val="dk1"/>
              </a:buClr>
              <a:buSzPts val="1200"/>
              <a:buFont typeface="Calibri"/>
              <a:buNone/>
            </a:pPr>
            <a:endParaRPr sz="1200" b="0" dirty="0">
              <a:solidFill>
                <a:schemeClr val="accent2"/>
              </a:solidFill>
              <a:latin typeface="Roboto"/>
              <a:ea typeface="Roboto"/>
              <a:cs typeface="Roboto"/>
              <a:sym typeface="Roboto"/>
            </a:endParaRPr>
          </a:p>
          <a:p>
            <a:pPr marL="0" lvl="0" indent="0" algn="l" rtl="0">
              <a:spcBef>
                <a:spcPts val="0"/>
              </a:spcBef>
              <a:spcAft>
                <a:spcPts val="0"/>
              </a:spcAft>
              <a:buNone/>
            </a:pPr>
            <a:r>
              <a:rPr lang="en-US" sz="1200" dirty="0">
                <a:solidFill>
                  <a:schemeClr val="dk1"/>
                </a:solidFill>
                <a:latin typeface="Roboto"/>
                <a:ea typeface="Roboto"/>
                <a:cs typeface="Roboto"/>
                <a:sym typeface="Roboto"/>
              </a:rPr>
              <a:t>Diagnostic or treatment services may result in a bill. This may include a copay, coinsurance, or deductible.</a:t>
            </a:r>
            <a:endParaRPr dirty="0"/>
          </a:p>
          <a:p>
            <a:pPr marL="0" lvl="0" indent="0" algn="l" rtl="0">
              <a:spcBef>
                <a:spcPts val="0"/>
              </a:spcBef>
              <a:spcAft>
                <a:spcPts val="0"/>
              </a:spcAft>
              <a:buNone/>
            </a:pPr>
            <a:endParaRPr dirty="0"/>
          </a:p>
        </p:txBody>
      </p:sp>
      <p:sp>
        <p:nvSpPr>
          <p:cNvPr id="73" name="Google Shape;7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Let’s take a look at the dental diagnostic and preventive care available under your plans. Diagnostic and preventive services include exams, two dental cleanings per calendar year, x-rays and sealants. These services are covered at 100% regardless of the dentist you chose. </a:t>
            </a:r>
            <a:r>
              <a:rPr lang="en-US" sz="1200">
                <a:latin typeface="Roboto"/>
                <a:ea typeface="Roboto"/>
                <a:cs typeface="Roboto"/>
                <a:sym typeface="Roboto"/>
              </a:rPr>
              <a:t>Although the plan gives you access to both in and out-of-network providers, it is important to keep in mind that if you use an out-of-network provider, your dentist does not have a contracted rate in place with Delta Dental and your dentist can balance bill you for any difference in cost. While the out-of-network plan design is still rich, your annual maximum will go further if you use an in-network dentist.</a:t>
            </a:r>
            <a:endParaRPr/>
          </a:p>
          <a:p>
            <a:pPr marL="0" lvl="0" indent="0" algn="l" rtl="0">
              <a:spcBef>
                <a:spcPts val="0"/>
              </a:spcBef>
              <a:spcAft>
                <a:spcPts val="0"/>
              </a:spcAft>
              <a:buNone/>
            </a:pPr>
            <a:endParaRPr/>
          </a:p>
          <a:p>
            <a:pPr marL="0" lvl="0" indent="0" algn="l" rtl="0">
              <a:spcBef>
                <a:spcPts val="0"/>
              </a:spcBef>
              <a:spcAft>
                <a:spcPts val="0"/>
              </a:spcAft>
              <a:buNone/>
            </a:pPr>
            <a:r>
              <a:rPr lang="en-US"/>
              <a:t>You also have preventive care coverage through your vision plan. Through your VSP vision provider, you can receive a well vision exam, and a retinal screening at no cost each calendar year. </a:t>
            </a:r>
            <a:endParaRPr/>
          </a:p>
        </p:txBody>
      </p:sp>
      <p:sp>
        <p:nvSpPr>
          <p:cNvPr id="92" name="Google Shape;9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sz="1800" b="0" i="0" u="none" strike="noStrike" dirty="0">
              <a:solidFill>
                <a:srgbClr val="000000"/>
              </a:solidFill>
              <a:latin typeface="Arial"/>
              <a:ea typeface="Arial"/>
              <a:cs typeface="Arial"/>
              <a:sym typeface="Arial"/>
            </a:endParaRPr>
          </a:p>
          <a:p>
            <a:pPr marL="0" lvl="0" indent="0" algn="l" rtl="0">
              <a:spcBef>
                <a:spcPts val="0"/>
              </a:spcBef>
              <a:spcAft>
                <a:spcPts val="0"/>
              </a:spcAft>
              <a:buNone/>
            </a:pPr>
            <a:r>
              <a:rPr lang="en-US" sz="1800" b="0" i="0" u="none" strike="noStrike" dirty="0">
                <a:solidFill>
                  <a:srgbClr val="000000"/>
                </a:solidFill>
                <a:latin typeface="Arial"/>
                <a:ea typeface="Arial"/>
                <a:cs typeface="Arial"/>
                <a:sym typeface="Arial"/>
              </a:rPr>
              <a:t>Invest in your health today by scheduling a preventive care appointment! Preventive care is covered at 100% when you’re enrolled in an 8x8 medical plan — no copays, no deductibles, and no coinsurance as long as the provider is utilized in-network. </a:t>
            </a:r>
            <a:endParaRPr lang="en-US" sz="1800" b="0" i="0" u="none" strike="noStrike" dirty="0">
              <a:solidFill>
                <a:srgbClr val="000000"/>
              </a:solidFill>
              <a:latin typeface="Open Sans Light"/>
              <a:ea typeface="Open Sans Light"/>
              <a:cs typeface="Open Sans Light"/>
              <a:sym typeface="Open Sans Light"/>
            </a:endParaRPr>
          </a:p>
          <a:p>
            <a:pPr marL="0" lvl="0" indent="0" algn="l" rtl="0">
              <a:spcBef>
                <a:spcPts val="0"/>
              </a:spcBef>
              <a:spcAft>
                <a:spcPts val="0"/>
              </a:spcAft>
              <a:buNone/>
            </a:pPr>
            <a:endParaRPr sz="1800" b="0" i="0" u="none" strike="noStrike" dirty="0">
              <a:solidFill>
                <a:srgbClr val="000000"/>
              </a:solidFill>
              <a:latin typeface="Open Sans Light"/>
              <a:ea typeface="Open Sans Light"/>
              <a:cs typeface="Open Sans Light"/>
              <a:sym typeface="Open Sans Light"/>
            </a:endParaRPr>
          </a:p>
        </p:txBody>
      </p:sp>
      <p:sp>
        <p:nvSpPr>
          <p:cNvPr id="63" name="Google Shape;6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364670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200">
                <a:solidFill>
                  <a:schemeClr val="dk1"/>
                </a:solidFill>
                <a:latin typeface="Calibri"/>
                <a:ea typeface="Calibri"/>
                <a:cs typeface="Calibri"/>
                <a:sym typeface="Calibri"/>
              </a:rPr>
              <a:t>If you are enrolled in a HealthComp plan, please contact a representation by phone for medical plan questions by calling </a:t>
            </a:r>
            <a:r>
              <a:rPr lang="en-US" sz="1200"/>
              <a:t>1-800-442-7247 or visiting livehealthonline.com for virtual care assistance. For pharmacy questions, please contact, Liviniti’s customer service center at 1-800-710-9341. </a:t>
            </a:r>
            <a:endParaRPr/>
          </a:p>
          <a:p>
            <a:pPr marL="0" marR="0" lvl="0" indent="0" algn="l" rtl="0">
              <a:lnSpc>
                <a:spcPct val="100000"/>
              </a:lnSpc>
              <a:spcBef>
                <a:spcPts val="0"/>
              </a:spcBef>
              <a:spcAft>
                <a:spcPts val="0"/>
              </a:spcAft>
              <a:buClr>
                <a:srgbClr val="000000"/>
              </a:buClr>
              <a:buSzPts val="1100"/>
              <a:buFont typeface="Arial"/>
              <a:buNone/>
            </a:pPr>
            <a:endParaRPr sz="1200"/>
          </a:p>
          <a:p>
            <a:pPr marL="0" marR="0" lvl="0" indent="0" algn="l" rtl="0">
              <a:lnSpc>
                <a:spcPct val="100000"/>
              </a:lnSpc>
              <a:spcBef>
                <a:spcPts val="0"/>
              </a:spcBef>
              <a:spcAft>
                <a:spcPts val="0"/>
              </a:spcAft>
              <a:buClr>
                <a:srgbClr val="000000"/>
              </a:buClr>
              <a:buSzPts val="1100"/>
              <a:buFont typeface="Arial"/>
              <a:buNone/>
            </a:pPr>
            <a:r>
              <a:rPr lang="en-US" sz="1200"/>
              <a:t>If you are enrolled in a Kaiser plan, please contact </a:t>
            </a:r>
            <a:r>
              <a:rPr lang="en-US" sz="1200" b="1"/>
              <a:t>Member Services at </a:t>
            </a:r>
            <a:r>
              <a:rPr lang="en-US" sz="1200"/>
              <a:t>800-464-4000 or visit </a:t>
            </a:r>
            <a:r>
              <a:rPr lang="en-US"/>
              <a:t>mydoctor.kaiserpermanente.org/ncal/get-care/select-your-concern/adult for virtual care assistance. </a:t>
            </a:r>
            <a:endParaRPr sz="1200"/>
          </a:p>
          <a:p>
            <a:pPr marL="0" marR="0" lvl="0" indent="0" algn="l" rtl="0">
              <a:lnSpc>
                <a:spcPct val="100000"/>
              </a:lnSpc>
              <a:spcBef>
                <a:spcPts val="0"/>
              </a:spcBef>
              <a:spcAft>
                <a:spcPts val="0"/>
              </a:spcAft>
              <a:buClr>
                <a:srgbClr val="000000"/>
              </a:buClr>
              <a:buSzPts val="1100"/>
              <a:buFont typeface="Arial"/>
              <a:buNone/>
            </a:pPr>
            <a:endParaRPr sz="1200"/>
          </a:p>
          <a:p>
            <a:pPr marL="0" marR="0" lvl="0" indent="0" algn="l" rtl="0">
              <a:lnSpc>
                <a:spcPct val="100000"/>
              </a:lnSpc>
              <a:spcBef>
                <a:spcPts val="0"/>
              </a:spcBef>
              <a:spcAft>
                <a:spcPts val="0"/>
              </a:spcAft>
              <a:buClr>
                <a:srgbClr val="000000"/>
              </a:buClr>
              <a:buSzPts val="1100"/>
              <a:buFont typeface="Arial"/>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a:p>
        </p:txBody>
      </p:sp>
      <p:sp>
        <p:nvSpPr>
          <p:cNvPr id="84" name="Google Shape;8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pic>
        <p:nvPicPr>
          <p:cNvPr id="15" name="Google Shape;15;p18"/>
          <p:cNvPicPr preferRelativeResize="0"/>
          <p:nvPr/>
        </p:nvPicPr>
        <p:blipFill rotWithShape="1">
          <a:blip r:embed="rId2">
            <a:alphaModFix/>
          </a:blip>
          <a:srcRect b="9031"/>
          <a:stretch/>
        </p:blipFill>
        <p:spPr>
          <a:xfrm>
            <a:off x="0" y="0"/>
            <a:ext cx="9144000" cy="5545460"/>
          </a:xfrm>
          <a:prstGeom prst="rect">
            <a:avLst/>
          </a:prstGeom>
          <a:noFill/>
          <a:ln>
            <a:noFill/>
          </a:ln>
        </p:spPr>
      </p:pic>
      <p:sp>
        <p:nvSpPr>
          <p:cNvPr id="16" name="Google Shape;16;p18"/>
          <p:cNvSpPr/>
          <p:nvPr/>
        </p:nvSpPr>
        <p:spPr>
          <a:xfrm>
            <a:off x="0" y="0"/>
            <a:ext cx="3276600" cy="1066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7" name="Google Shape;17;p18"/>
          <p:cNvPicPr preferRelativeResize="0"/>
          <p:nvPr/>
        </p:nvPicPr>
        <p:blipFill rotWithShape="1">
          <a:blip r:embed="rId3">
            <a:alphaModFix/>
          </a:blip>
          <a:srcRect/>
          <a:stretch/>
        </p:blipFill>
        <p:spPr>
          <a:xfrm>
            <a:off x="304800" y="314325"/>
            <a:ext cx="2695575" cy="438150"/>
          </a:xfrm>
          <a:prstGeom prst="rect">
            <a:avLst/>
          </a:prstGeom>
          <a:noFill/>
          <a:ln>
            <a:noFill/>
          </a:ln>
        </p:spPr>
      </p:pic>
      <p:sp>
        <p:nvSpPr>
          <p:cNvPr id="18" name="Google Shape;18;p18"/>
          <p:cNvSpPr/>
          <p:nvPr/>
        </p:nvSpPr>
        <p:spPr>
          <a:xfrm>
            <a:off x="0" y="5545460"/>
            <a:ext cx="9144000" cy="13125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19" name="Google Shape;19;p18"/>
          <p:cNvSpPr txBox="1"/>
          <p:nvPr/>
        </p:nvSpPr>
        <p:spPr>
          <a:xfrm>
            <a:off x="7568840" y="4876800"/>
            <a:ext cx="1066800" cy="144655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lt1"/>
                </a:solidFill>
                <a:latin typeface="Arial"/>
                <a:ea typeface="Arial"/>
                <a:cs typeface="Arial"/>
                <a:sym typeface="Arial"/>
              </a:rPr>
              <a:t>20</a:t>
            </a:r>
            <a:endParaRPr dirty="0"/>
          </a:p>
          <a:p>
            <a:pPr marL="0" marR="0" lvl="0" indent="0" algn="ctr" rtl="0">
              <a:spcBef>
                <a:spcPts val="0"/>
              </a:spcBef>
              <a:spcAft>
                <a:spcPts val="0"/>
              </a:spcAft>
              <a:buNone/>
            </a:pPr>
            <a:r>
              <a:rPr lang="en-US" sz="4400" b="1" dirty="0">
                <a:solidFill>
                  <a:schemeClr val="bg1"/>
                </a:solidFill>
                <a:latin typeface="Arial"/>
                <a:ea typeface="Arial"/>
                <a:cs typeface="Arial"/>
                <a:sym typeface="Arial"/>
              </a:rPr>
              <a:t>24</a:t>
            </a:r>
            <a:endParaRPr sz="3600" b="1" dirty="0">
              <a:solidFill>
                <a:schemeClr val="bg1"/>
              </a:solidFill>
              <a:latin typeface="Arial"/>
              <a:ea typeface="Arial"/>
              <a:cs typeface="Arial"/>
              <a:sym typeface="Arial"/>
            </a:endParaRPr>
          </a:p>
        </p:txBody>
      </p:sp>
      <p:sp>
        <p:nvSpPr>
          <p:cNvPr id="20" name="Google Shape;20;p18"/>
          <p:cNvSpPr txBox="1">
            <a:spLocks noGrp="1"/>
          </p:cNvSpPr>
          <p:nvPr>
            <p:ph type="ctrTitle"/>
          </p:nvPr>
        </p:nvSpPr>
        <p:spPr>
          <a:xfrm>
            <a:off x="228600" y="5507663"/>
            <a:ext cx="6821996" cy="1219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4000"/>
              <a:buFont typeface="Roboto"/>
              <a:buNone/>
              <a:defRPr sz="4000" b="1">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1"/>
        <p:cNvGrpSpPr/>
        <p:nvPr/>
      </p:nvGrpSpPr>
      <p:grpSpPr>
        <a:xfrm>
          <a:off x="0" y="0"/>
          <a:ext cx="0" cy="0"/>
          <a:chOff x="0" y="0"/>
          <a:chExt cx="0" cy="0"/>
        </a:xfrm>
      </p:grpSpPr>
      <p:sp>
        <p:nvSpPr>
          <p:cNvPr id="22" name="Google Shape;22;p19"/>
          <p:cNvSpPr/>
          <p:nvPr/>
        </p:nvSpPr>
        <p:spPr>
          <a:xfrm>
            <a:off x="0" y="2708920"/>
            <a:ext cx="9144000" cy="41490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 name="Google Shape;23;p19"/>
          <p:cNvSpPr txBox="1">
            <a:spLocks noGrp="1"/>
          </p:cNvSpPr>
          <p:nvPr>
            <p:ph type="title"/>
          </p:nvPr>
        </p:nvSpPr>
        <p:spPr>
          <a:xfrm>
            <a:off x="458971" y="2057400"/>
            <a:ext cx="77706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3600"/>
              <a:buFont typeface="Roboto"/>
              <a:buNone/>
              <a:defRPr sz="3600" b="1" cap="none">
                <a:solidFill>
                  <a:schemeClr val="accen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9"/>
          <p:cNvSpPr txBox="1">
            <a:spLocks noGrp="1"/>
          </p:cNvSpPr>
          <p:nvPr>
            <p:ph type="body" idx="1"/>
          </p:nvPr>
        </p:nvSpPr>
        <p:spPr>
          <a:xfrm>
            <a:off x="458972" y="2819400"/>
            <a:ext cx="6589712" cy="449210"/>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SzPts val="1600"/>
              <a:buNone/>
              <a:defRPr sz="1600" cap="none">
                <a:solidFill>
                  <a:schemeClr val="lt1"/>
                </a:solidFill>
                <a:latin typeface="Roboto"/>
                <a:ea typeface="Roboto"/>
                <a:cs typeface="Roboto"/>
                <a:sym typeface="Roboto"/>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cxnSp>
        <p:nvCxnSpPr>
          <p:cNvPr id="25" name="Google Shape;25;p19"/>
          <p:cNvCxnSpPr/>
          <p:nvPr/>
        </p:nvCxnSpPr>
        <p:spPr>
          <a:xfrm>
            <a:off x="8382000" y="2286000"/>
            <a:ext cx="0" cy="4572000"/>
          </a:xfrm>
          <a:prstGeom prst="straightConnector1">
            <a:avLst/>
          </a:prstGeom>
          <a:noFill/>
          <a:ln w="19050" cap="flat" cmpd="sng">
            <a:solidFill>
              <a:schemeClr val="accent3"/>
            </a:solidFill>
            <a:prstDash val="solid"/>
            <a:round/>
            <a:headEnd type="none" w="sm" len="sm"/>
            <a:tailEnd type="none" w="sm" len="sm"/>
          </a:ln>
        </p:spPr>
      </p:cxnSp>
      <p:sp>
        <p:nvSpPr>
          <p:cNvPr id="26" name="Google Shape;26;p19"/>
          <p:cNvSpPr txBox="1"/>
          <p:nvPr/>
        </p:nvSpPr>
        <p:spPr>
          <a:xfrm>
            <a:off x="609600" y="5181600"/>
            <a:ext cx="1066800" cy="144655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lt1"/>
                </a:solidFill>
                <a:latin typeface="Arial"/>
                <a:ea typeface="Arial"/>
                <a:cs typeface="Arial"/>
                <a:sym typeface="Arial"/>
              </a:rPr>
              <a:t>20</a:t>
            </a:r>
            <a:endParaRPr dirty="0"/>
          </a:p>
          <a:p>
            <a:pPr marL="0" marR="0" lvl="0" indent="0" algn="ctr" rtl="0">
              <a:spcBef>
                <a:spcPts val="0"/>
              </a:spcBef>
              <a:spcAft>
                <a:spcPts val="0"/>
              </a:spcAft>
              <a:buNone/>
            </a:pPr>
            <a:r>
              <a:rPr lang="en-US" sz="4400" b="1" dirty="0">
                <a:solidFill>
                  <a:schemeClr val="bg1"/>
                </a:solidFill>
                <a:latin typeface="Arial"/>
                <a:ea typeface="Arial"/>
                <a:cs typeface="Arial"/>
                <a:sym typeface="Arial"/>
              </a:rPr>
              <a:t>24</a:t>
            </a:r>
            <a:endParaRPr sz="3600" b="1" dirty="0">
              <a:solidFill>
                <a:schemeClr val="bg1"/>
              </a:solidFill>
              <a:latin typeface="Arial"/>
              <a:ea typeface="Arial"/>
              <a:cs typeface="Arial"/>
              <a:sym typeface="Arial"/>
            </a:endParaRPr>
          </a:p>
        </p:txBody>
      </p:sp>
      <p:pic>
        <p:nvPicPr>
          <p:cNvPr id="27" name="Google Shape;27;p19"/>
          <p:cNvPicPr preferRelativeResize="0"/>
          <p:nvPr/>
        </p:nvPicPr>
        <p:blipFill rotWithShape="1">
          <a:blip r:embed="rId2">
            <a:alphaModFix/>
          </a:blip>
          <a:srcRect/>
          <a:stretch/>
        </p:blipFill>
        <p:spPr>
          <a:xfrm>
            <a:off x="486288" y="922568"/>
            <a:ext cx="2695575" cy="438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200"/>
              <a:buFont typeface="Roboto"/>
              <a:buNone/>
              <a:defRPr>
                <a:solidFill>
                  <a:schemeClr val="accen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atin typeface="Roboto"/>
                <a:ea typeface="Roboto"/>
                <a:cs typeface="Roboto"/>
                <a:sym typeface="Roboto"/>
              </a:defRPr>
            </a:lvl1pPr>
            <a:lvl2pPr marL="914400" lvl="1" indent="-355600" algn="l">
              <a:spcBef>
                <a:spcPts val="400"/>
              </a:spcBef>
              <a:spcAft>
                <a:spcPts val="0"/>
              </a:spcAft>
              <a:buSzPts val="2000"/>
              <a:buChar char="-"/>
              <a:defRPr sz="2000">
                <a:latin typeface="Roboto"/>
                <a:ea typeface="Roboto"/>
                <a:cs typeface="Roboto"/>
                <a:sym typeface="Roboto"/>
              </a:defRPr>
            </a:lvl2pPr>
            <a:lvl3pPr marL="1371600" lvl="2" indent="-342900" algn="l">
              <a:spcBef>
                <a:spcPts val="360"/>
              </a:spcBef>
              <a:spcAft>
                <a:spcPts val="0"/>
              </a:spcAft>
              <a:buSzPts val="1800"/>
              <a:buChar char="•"/>
              <a:defRPr sz="1800">
                <a:latin typeface="Roboto"/>
                <a:ea typeface="Roboto"/>
                <a:cs typeface="Roboto"/>
                <a:sym typeface="Roboto"/>
              </a:defRPr>
            </a:lvl3pPr>
            <a:lvl4pPr marL="1828800" lvl="3" indent="-330200" algn="l">
              <a:spcBef>
                <a:spcPts val="320"/>
              </a:spcBef>
              <a:spcAft>
                <a:spcPts val="0"/>
              </a:spcAft>
              <a:buSzPts val="1600"/>
              <a:buChar char="-"/>
              <a:defRPr sz="1600">
                <a:latin typeface="Roboto"/>
                <a:ea typeface="Roboto"/>
                <a:cs typeface="Roboto"/>
                <a:sym typeface="Roboto"/>
              </a:defRPr>
            </a:lvl4pPr>
            <a:lvl5pPr marL="2286000" lvl="4" indent="-317500" algn="l">
              <a:spcBef>
                <a:spcPts val="280"/>
              </a:spcBef>
              <a:spcAft>
                <a:spcPts val="0"/>
              </a:spcAft>
              <a:buSzPts val="1400"/>
              <a:buChar char="•"/>
              <a:defRPr sz="1400">
                <a:latin typeface="Roboto"/>
                <a:ea typeface="Roboto"/>
                <a:cs typeface="Roboto"/>
                <a:sym typeface="Robot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ack Page">
  <p:cSld name="Back Page">
    <p:spTree>
      <p:nvGrpSpPr>
        <p:cNvPr id="1" name="Shape 31"/>
        <p:cNvGrpSpPr/>
        <p:nvPr/>
      </p:nvGrpSpPr>
      <p:grpSpPr>
        <a:xfrm>
          <a:off x="0" y="0"/>
          <a:ext cx="0" cy="0"/>
          <a:chOff x="0" y="0"/>
          <a:chExt cx="0" cy="0"/>
        </a:xfrm>
      </p:grpSpPr>
      <p:sp>
        <p:nvSpPr>
          <p:cNvPr id="32" name="Google Shape;32;p21"/>
          <p:cNvSpPr/>
          <p:nvPr/>
        </p:nvSpPr>
        <p:spPr>
          <a:xfrm>
            <a:off x="0" y="5105400"/>
            <a:ext cx="9144000" cy="174650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3" name="Google Shape;33;p21"/>
          <p:cNvPicPr preferRelativeResize="0"/>
          <p:nvPr/>
        </p:nvPicPr>
        <p:blipFill rotWithShape="1">
          <a:blip r:embed="rId2">
            <a:alphaModFix/>
          </a:blip>
          <a:srcRect/>
          <a:stretch/>
        </p:blipFill>
        <p:spPr>
          <a:xfrm>
            <a:off x="3224212" y="3209925"/>
            <a:ext cx="2695575" cy="43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sp>
        <p:nvSpPr>
          <p:cNvPr id="35" name="Google Shape;35;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200"/>
              <a:buFont typeface="Robo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2"/>
          <p:cNvSpPr txBox="1">
            <a:spLocks noGrp="1"/>
          </p:cNvSpPr>
          <p:nvPr>
            <p:ph type="body" idx="1"/>
          </p:nvPr>
        </p:nvSpPr>
        <p:spPr>
          <a:xfrm>
            <a:off x="457200" y="1676400"/>
            <a:ext cx="4040188" cy="44497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atin typeface="Arial"/>
                <a:ea typeface="Arial"/>
                <a:cs typeface="Arial"/>
                <a:sym typeface="Arial"/>
              </a:defRPr>
            </a:lvl1pPr>
            <a:lvl2pPr marL="914400" lvl="1" indent="-355600" algn="l">
              <a:spcBef>
                <a:spcPts val="400"/>
              </a:spcBef>
              <a:spcAft>
                <a:spcPts val="0"/>
              </a:spcAft>
              <a:buSzPts val="2000"/>
              <a:buChar char="-"/>
              <a:defRPr sz="2000">
                <a:latin typeface="Arial"/>
                <a:ea typeface="Arial"/>
                <a:cs typeface="Arial"/>
                <a:sym typeface="Arial"/>
              </a:defRPr>
            </a:lvl2pPr>
            <a:lvl3pPr marL="1371600" lvl="2" indent="-342900" algn="l">
              <a:spcBef>
                <a:spcPts val="360"/>
              </a:spcBef>
              <a:spcAft>
                <a:spcPts val="0"/>
              </a:spcAft>
              <a:buSzPts val="1800"/>
              <a:buChar char="•"/>
              <a:defRPr sz="1800">
                <a:latin typeface="Arial"/>
                <a:ea typeface="Arial"/>
                <a:cs typeface="Arial"/>
                <a:sym typeface="Arial"/>
              </a:defRPr>
            </a:lvl3pPr>
            <a:lvl4pPr marL="1828800" lvl="3" indent="-330200" algn="l">
              <a:spcBef>
                <a:spcPts val="320"/>
              </a:spcBef>
              <a:spcAft>
                <a:spcPts val="0"/>
              </a:spcAft>
              <a:buSzPts val="1600"/>
              <a:buChar char="-"/>
              <a:defRPr sz="1600">
                <a:latin typeface="Arial"/>
                <a:ea typeface="Arial"/>
                <a:cs typeface="Arial"/>
                <a:sym typeface="Arial"/>
              </a:defRPr>
            </a:lvl4pPr>
            <a:lvl5pPr marL="2286000" lvl="4" indent="-330200" algn="l">
              <a:spcBef>
                <a:spcPts val="320"/>
              </a:spcBef>
              <a:spcAft>
                <a:spcPts val="0"/>
              </a:spcAft>
              <a:buSzPts val="1600"/>
              <a:buChar char="•"/>
              <a:defRPr sz="16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7" name="Google Shape;37;p22"/>
          <p:cNvSpPr txBox="1">
            <a:spLocks noGrp="1"/>
          </p:cNvSpPr>
          <p:nvPr>
            <p:ph type="body" idx="2"/>
          </p:nvPr>
        </p:nvSpPr>
        <p:spPr>
          <a:xfrm>
            <a:off x="4645025" y="1676400"/>
            <a:ext cx="4041775" cy="44497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atin typeface="Arial"/>
                <a:ea typeface="Arial"/>
                <a:cs typeface="Arial"/>
                <a:sym typeface="Arial"/>
              </a:defRPr>
            </a:lvl1pPr>
            <a:lvl2pPr marL="914400" lvl="1" indent="-355600" algn="l">
              <a:spcBef>
                <a:spcPts val="400"/>
              </a:spcBef>
              <a:spcAft>
                <a:spcPts val="0"/>
              </a:spcAft>
              <a:buSzPts val="2000"/>
              <a:buChar char="-"/>
              <a:defRPr sz="2000">
                <a:latin typeface="Arial"/>
                <a:ea typeface="Arial"/>
                <a:cs typeface="Arial"/>
                <a:sym typeface="Arial"/>
              </a:defRPr>
            </a:lvl2pPr>
            <a:lvl3pPr marL="1371600" lvl="2" indent="-342900" algn="l">
              <a:spcBef>
                <a:spcPts val="360"/>
              </a:spcBef>
              <a:spcAft>
                <a:spcPts val="0"/>
              </a:spcAft>
              <a:buSzPts val="1800"/>
              <a:buChar char="•"/>
              <a:defRPr sz="1800">
                <a:latin typeface="Arial"/>
                <a:ea typeface="Arial"/>
                <a:cs typeface="Arial"/>
                <a:sym typeface="Arial"/>
              </a:defRPr>
            </a:lvl3pPr>
            <a:lvl4pPr marL="1828800" lvl="3" indent="-330200" algn="l">
              <a:spcBef>
                <a:spcPts val="320"/>
              </a:spcBef>
              <a:spcAft>
                <a:spcPts val="0"/>
              </a:spcAft>
              <a:buSzPts val="1600"/>
              <a:buChar char="-"/>
              <a:defRPr sz="1600">
                <a:latin typeface="Arial"/>
                <a:ea typeface="Arial"/>
                <a:cs typeface="Arial"/>
                <a:sym typeface="Arial"/>
              </a:defRPr>
            </a:lvl4pPr>
            <a:lvl5pPr marL="2286000" lvl="4" indent="-330200" algn="l">
              <a:spcBef>
                <a:spcPts val="320"/>
              </a:spcBef>
              <a:spcAft>
                <a:spcPts val="0"/>
              </a:spcAft>
              <a:buSzPts val="1600"/>
              <a:buChar char="•"/>
              <a:defRPr sz="16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accent1"/>
              </a:buClr>
              <a:buSzPts val="3200"/>
              <a:buFont typeface="Roboto"/>
              <a:buNone/>
              <a:defRPr sz="3200" b="1" i="0" u="none" strike="noStrike" cap="none">
                <a:solidFill>
                  <a:schemeClr val="accent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560"/>
              </a:spcBef>
              <a:spcAft>
                <a:spcPts val="0"/>
              </a:spcAft>
              <a:buClr>
                <a:schemeClr val="accent2"/>
              </a:buClr>
              <a:buSzPts val="2800"/>
              <a:buFont typeface="Arial"/>
              <a:buChar char="•"/>
              <a:defRPr sz="2800" b="0" i="0" u="none" strike="noStrike" cap="none">
                <a:solidFill>
                  <a:srgbClr val="262626"/>
                </a:solidFill>
                <a:latin typeface="Roboto"/>
                <a:ea typeface="Roboto"/>
                <a:cs typeface="Roboto"/>
                <a:sym typeface="Roboto"/>
              </a:defRPr>
            </a:lvl1pPr>
            <a:lvl2pPr marL="914400" marR="0" lvl="1" indent="-381000" algn="l" rtl="0">
              <a:spcBef>
                <a:spcPts val="480"/>
              </a:spcBef>
              <a:spcAft>
                <a:spcPts val="0"/>
              </a:spcAft>
              <a:buClr>
                <a:schemeClr val="accent2"/>
              </a:buClr>
              <a:buSzPts val="2400"/>
              <a:buFont typeface="Courier New"/>
              <a:buChar char="-"/>
              <a:defRPr sz="2400" b="0" i="0" u="none" strike="noStrike" cap="none">
                <a:solidFill>
                  <a:srgbClr val="262626"/>
                </a:solidFill>
                <a:latin typeface="Roboto"/>
                <a:ea typeface="Roboto"/>
                <a:cs typeface="Roboto"/>
                <a:sym typeface="Roboto"/>
              </a:defRPr>
            </a:lvl2pPr>
            <a:lvl3pPr marL="1371600" marR="0" lvl="2" indent="-355600" algn="l" rtl="0">
              <a:spcBef>
                <a:spcPts val="400"/>
              </a:spcBef>
              <a:spcAft>
                <a:spcPts val="0"/>
              </a:spcAft>
              <a:buClr>
                <a:schemeClr val="accent2"/>
              </a:buClr>
              <a:buSzPts val="2000"/>
              <a:buFont typeface="Arial"/>
              <a:buChar char="•"/>
              <a:defRPr sz="2000" b="0" i="0" u="none" strike="noStrike" cap="none">
                <a:solidFill>
                  <a:srgbClr val="262626"/>
                </a:solidFill>
                <a:latin typeface="Roboto"/>
                <a:ea typeface="Roboto"/>
                <a:cs typeface="Roboto"/>
                <a:sym typeface="Roboto"/>
              </a:defRPr>
            </a:lvl3pPr>
            <a:lvl4pPr marL="1828800" marR="0" lvl="3" indent="-342900" algn="l" rtl="0">
              <a:spcBef>
                <a:spcPts val="360"/>
              </a:spcBef>
              <a:spcAft>
                <a:spcPts val="0"/>
              </a:spcAft>
              <a:buClr>
                <a:schemeClr val="accent2"/>
              </a:buClr>
              <a:buSzPts val="1800"/>
              <a:buFont typeface="Courier New"/>
              <a:buChar char="-"/>
              <a:defRPr sz="1800" b="0" i="0" u="none" strike="noStrike" cap="none">
                <a:solidFill>
                  <a:srgbClr val="262626"/>
                </a:solidFill>
                <a:latin typeface="Roboto"/>
                <a:ea typeface="Roboto"/>
                <a:cs typeface="Roboto"/>
                <a:sym typeface="Roboto"/>
              </a:defRPr>
            </a:lvl4pPr>
            <a:lvl5pPr marL="2286000" marR="0" lvl="4" indent="-330200" algn="l" rtl="0">
              <a:spcBef>
                <a:spcPts val="320"/>
              </a:spcBef>
              <a:spcAft>
                <a:spcPts val="0"/>
              </a:spcAft>
              <a:buClr>
                <a:schemeClr val="accent2"/>
              </a:buClr>
              <a:buSzPts val="1600"/>
              <a:buFont typeface="Arial"/>
              <a:buChar char="•"/>
              <a:defRPr sz="1600" b="0" i="0" u="none" strike="noStrike" cap="none">
                <a:solidFill>
                  <a:srgbClr val="262626"/>
                </a:solidFill>
                <a:latin typeface="Roboto"/>
                <a:ea typeface="Roboto"/>
                <a:cs typeface="Roboto"/>
                <a:sym typeface="Robot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7"/>
          <p:cNvSpPr txBox="1"/>
          <p:nvPr/>
        </p:nvSpPr>
        <p:spPr>
          <a:xfrm>
            <a:off x="380999" y="6398568"/>
            <a:ext cx="1840765"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900" b="0" i="0" u="none" strike="noStrike" cap="none" smtClean="0">
                <a:solidFill>
                  <a:schemeClr val="dk1"/>
                </a:solidFill>
                <a:latin typeface="Roboto"/>
                <a:ea typeface="Roboto"/>
                <a:cs typeface="Roboto"/>
                <a:sym typeface="Roboto"/>
              </a:rPr>
              <a:t>‹#›</a:t>
            </a:fld>
            <a:r>
              <a:rPr lang="en-US" sz="900" b="0" i="0" u="none" strike="noStrike" cap="none" dirty="0">
                <a:solidFill>
                  <a:schemeClr val="dk1"/>
                </a:solidFill>
                <a:latin typeface="Roboto"/>
                <a:ea typeface="Roboto"/>
                <a:cs typeface="Roboto"/>
                <a:sym typeface="Roboto"/>
              </a:rPr>
              <a:t>  |  </a:t>
            </a:r>
            <a:r>
              <a:rPr lang="en-US" sz="800" b="0" i="0" u="none" strike="noStrike" cap="none" dirty="0">
                <a:solidFill>
                  <a:schemeClr val="dk1"/>
                </a:solidFill>
                <a:latin typeface="Roboto"/>
                <a:ea typeface="Roboto"/>
                <a:cs typeface="Roboto"/>
                <a:sym typeface="Roboto"/>
              </a:rPr>
              <a:t>Lockton Companies</a:t>
            </a:r>
            <a:endParaRPr sz="900" b="0" dirty="0">
              <a:solidFill>
                <a:schemeClr val="dk1"/>
              </a:solidFill>
              <a:latin typeface="Roboto"/>
              <a:ea typeface="Roboto"/>
              <a:cs typeface="Roboto"/>
              <a:sym typeface="Roboto"/>
            </a:endParaRPr>
          </a:p>
        </p:txBody>
      </p:sp>
      <p:pic>
        <p:nvPicPr>
          <p:cNvPr id="13" name="Google Shape;13;p17"/>
          <p:cNvPicPr preferRelativeResize="0"/>
          <p:nvPr/>
        </p:nvPicPr>
        <p:blipFill rotWithShape="1">
          <a:blip r:embed="rId8">
            <a:alphaModFix/>
          </a:blip>
          <a:srcRect/>
          <a:stretch/>
        </p:blipFill>
        <p:spPr>
          <a:xfrm>
            <a:off x="7013060" y="6357344"/>
            <a:ext cx="1673740" cy="27205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livehealthonline.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mydoctor.kaiserpermanente.org/ncal/get-car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anthem.com/ca" TargetMode="External"/><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healthy.kaiserpermanente.org/health-wellness/wellness-coaching" TargetMode="External"/><Relationship Id="rId5" Type="http://schemas.openxmlformats.org/officeDocument/2006/relationships/hyperlink" Target="https://healthy.kaiserpermanente.org/health-wellness/mental-health/tools-resources/digital?kp_shortcut_referrer=kp.org/selfcareapps" TargetMode="External"/><Relationship Id="rId4" Type="http://schemas.openxmlformats.org/officeDocument/2006/relationships/hyperlink" Target="https://timewellspent-ca.anthem.com/employee-educat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supportlinc.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s://988lifeline.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samhsa.gov/find-help/national-helpline" TargetMode="External"/><Relationship Id="rId5" Type="http://schemas.openxmlformats.org/officeDocument/2006/relationships/hyperlink" Target="https://www.thehotline.org/" TargetMode="External"/><Relationship Id="rId4" Type="http://schemas.openxmlformats.org/officeDocument/2006/relationships/hyperlink" Target="https://www.crisistextline.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8x8.savings.beneplace.c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healthy.kaiserpermanente.org/health-wellness/fitness-deals?kp_shortcut_referrer=kp.org/exercise" TargetMode="External"/><Relationship Id="rId4" Type="http://schemas.openxmlformats.org/officeDocument/2006/relationships/hyperlink" Target="https://www.anthem.com/c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anthem.com/ca"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kp.org/choosehealth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anthem.com/preventive-ca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healthy.kaiserpermanente.org/southern-california/learn/preventive-services" TargetMode="External"/><Relationship Id="rId4" Type="http://schemas.openxmlformats.org/officeDocument/2006/relationships/hyperlink" Target="https://healthy.kaiserpermanente.org/northern-california/learn/preventive-servi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www.anthem.com/find-care/" TargetMode="External"/><Relationship Id="rId7" Type="http://schemas.openxmlformats.org/officeDocument/2006/relationships/hyperlink" Target="https://www.vsp.com/eye-docto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deltadental.com/" TargetMode="External"/><Relationship Id="rId5" Type="http://schemas.openxmlformats.org/officeDocument/2006/relationships/hyperlink" Target="https://mydoctor.kaiserpermanente.org/ncal/get-care/select-your-concern/adult" TargetMode="External"/><Relationship Id="rId4" Type="http://schemas.openxmlformats.org/officeDocument/2006/relationships/hyperlink" Target="https://livehealthonline.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
          <p:cNvSpPr txBox="1">
            <a:spLocks noGrp="1"/>
          </p:cNvSpPr>
          <p:nvPr>
            <p:ph type="ctrTitle"/>
          </p:nvPr>
        </p:nvSpPr>
        <p:spPr>
          <a:xfrm>
            <a:off x="228600" y="5507663"/>
            <a:ext cx="6821996"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Roboto"/>
              <a:buNone/>
            </a:pPr>
            <a:r>
              <a:rPr lang="en-US" sz="3200" dirty="0">
                <a:effectLst/>
                <a:latin typeface="Segoe UI" panose="020B0502040204020203" pitchFamily="34" charset="0"/>
              </a:rPr>
              <a:t>Best Practices for Taking Proactive Care Of Your Health</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FFD1-25E5-21E1-E24A-E2407DFD6C5D}"/>
              </a:ext>
            </a:extLst>
          </p:cNvPr>
          <p:cNvSpPr>
            <a:spLocks noGrp="1"/>
          </p:cNvSpPr>
          <p:nvPr>
            <p:ph type="title"/>
          </p:nvPr>
        </p:nvSpPr>
        <p:spPr/>
        <p:txBody>
          <a:bodyPr/>
          <a:lstStyle/>
          <a:p>
            <a:r>
              <a:rPr lang="en-US" dirty="0"/>
              <a:t>Annual Wellness Visit </a:t>
            </a:r>
          </a:p>
        </p:txBody>
      </p:sp>
      <p:sp>
        <p:nvSpPr>
          <p:cNvPr id="5" name="Google Shape;111;p9">
            <a:extLst>
              <a:ext uri="{FF2B5EF4-FFF2-40B4-BE49-F238E27FC236}">
                <a16:creationId xmlns:a16="http://schemas.microsoft.com/office/drawing/2014/main" id="{34A07A77-8049-585E-8095-AE09A0A353FF}"/>
              </a:ext>
            </a:extLst>
          </p:cNvPr>
          <p:cNvSpPr txBox="1">
            <a:spLocks noGrp="1"/>
          </p:cNvSpPr>
          <p:nvPr>
            <p:ph type="body" idx="1"/>
          </p:nvPr>
        </p:nvSpPr>
        <p:spPr>
          <a:xfrm>
            <a:off x="457200" y="1417638"/>
            <a:ext cx="8229600" cy="4272755"/>
          </a:xfrm>
          <a:prstGeom prst="rect">
            <a:avLst/>
          </a:prstGeom>
          <a:noFill/>
          <a:ln>
            <a:noFill/>
          </a:ln>
        </p:spPr>
        <p:txBody>
          <a:bodyPr spcFirstLastPara="1" wrap="square" lIns="91425" tIns="45700" rIns="91425" bIns="45700" anchor="t" anchorCtr="0">
            <a:noAutofit/>
          </a:bodyPr>
          <a:lstStyle/>
          <a:p>
            <a:pPr marL="0" lvl="0" indent="0" algn="l" rtl="0">
              <a:spcBef>
                <a:spcPts val="320"/>
              </a:spcBef>
              <a:spcAft>
                <a:spcPts val="0"/>
              </a:spcAft>
              <a:buClr>
                <a:srgbClr val="FF0800"/>
              </a:buClr>
              <a:buSzPts val="2000"/>
              <a:buNone/>
            </a:pPr>
            <a:r>
              <a:rPr lang="en-US" sz="1600" dirty="0">
                <a:solidFill>
                  <a:schemeClr val="dk1"/>
                </a:solidFill>
              </a:rPr>
              <a:t>To help keep your one-of-a-kind self in top shape, it’s important to keep up with the following preventive screenings. </a:t>
            </a:r>
          </a:p>
          <a:p>
            <a:pPr marL="0" lvl="0" indent="0" algn="l" rtl="0">
              <a:spcBef>
                <a:spcPts val="320"/>
              </a:spcBef>
              <a:spcAft>
                <a:spcPts val="0"/>
              </a:spcAft>
              <a:buClr>
                <a:srgbClr val="FF0800"/>
              </a:buClr>
              <a:buSzPts val="2000"/>
              <a:buNone/>
            </a:pPr>
            <a:endParaRPr sz="1400" b="1" dirty="0">
              <a:solidFill>
                <a:schemeClr val="dk1"/>
              </a:solidFill>
            </a:endParaRPr>
          </a:p>
          <a:p>
            <a:pPr marL="0" lvl="0" indent="0" algn="l" rtl="0">
              <a:spcBef>
                <a:spcPts val="280"/>
              </a:spcBef>
              <a:spcAft>
                <a:spcPts val="0"/>
              </a:spcAft>
              <a:buSzPts val="1400"/>
              <a:buNone/>
            </a:pPr>
            <a:r>
              <a:rPr lang="en-US" sz="1400" b="1" dirty="0">
                <a:solidFill>
                  <a:schemeClr val="accent1"/>
                </a:solidFill>
              </a:rPr>
              <a:t>Men’s Preventive Health Screenings*: </a:t>
            </a:r>
            <a:endParaRPr dirty="0"/>
          </a:p>
          <a:p>
            <a:pPr marL="0" lvl="0" indent="0" algn="l" rtl="0">
              <a:spcBef>
                <a:spcPts val="120"/>
              </a:spcBef>
              <a:spcAft>
                <a:spcPts val="0"/>
              </a:spcAft>
              <a:buClr>
                <a:srgbClr val="FF0800"/>
              </a:buClr>
              <a:buSzPts val="2000"/>
              <a:buNone/>
            </a:pPr>
            <a:endParaRPr sz="600" b="1" dirty="0">
              <a:solidFill>
                <a:schemeClr val="dk1"/>
              </a:solidFill>
            </a:endParaRPr>
          </a:p>
          <a:p>
            <a:pPr marL="342900" lvl="0" indent="-342900" algn="l" rtl="0">
              <a:spcBef>
                <a:spcPts val="240"/>
              </a:spcBef>
              <a:spcAft>
                <a:spcPts val="0"/>
              </a:spcAft>
              <a:buClr>
                <a:srgbClr val="54565A"/>
              </a:buClr>
              <a:buSzPts val="1200"/>
              <a:buChar char="•"/>
            </a:pPr>
            <a:r>
              <a:rPr lang="en-US" sz="1200" i="0" u="none" strike="noStrike" cap="none" dirty="0">
                <a:solidFill>
                  <a:srgbClr val="262626"/>
                </a:solidFill>
                <a:latin typeface="Roboto"/>
                <a:ea typeface="Roboto"/>
                <a:cs typeface="Roboto"/>
                <a:sym typeface="Roboto"/>
              </a:rPr>
              <a:t>Colorectal cancer</a:t>
            </a:r>
          </a:p>
          <a:p>
            <a:pPr marL="342900" lvl="0" indent="-342900" algn="l" rtl="0">
              <a:spcBef>
                <a:spcPts val="240"/>
              </a:spcBef>
              <a:spcAft>
                <a:spcPts val="0"/>
              </a:spcAft>
              <a:buClr>
                <a:srgbClr val="54565A"/>
              </a:buClr>
              <a:buSzPts val="1200"/>
              <a:buChar char="•"/>
            </a:pPr>
            <a:r>
              <a:rPr lang="en-US" sz="1200" dirty="0"/>
              <a:t>Diabetes</a:t>
            </a:r>
          </a:p>
          <a:p>
            <a:pPr marL="342900" lvl="0" indent="-342900" algn="l" rtl="0">
              <a:spcBef>
                <a:spcPts val="240"/>
              </a:spcBef>
              <a:spcAft>
                <a:spcPts val="0"/>
              </a:spcAft>
              <a:buClr>
                <a:srgbClr val="54565A"/>
              </a:buClr>
              <a:buSzPts val="1200"/>
              <a:buChar char="•"/>
            </a:pPr>
            <a:r>
              <a:rPr lang="en-US" sz="1200" dirty="0"/>
              <a:t>Prostate screenings</a:t>
            </a:r>
          </a:p>
          <a:p>
            <a:pPr marL="342900" lvl="0" indent="-342900" algn="l" rtl="0">
              <a:spcBef>
                <a:spcPts val="240"/>
              </a:spcBef>
              <a:spcAft>
                <a:spcPts val="0"/>
              </a:spcAft>
              <a:buClr>
                <a:srgbClr val="54565A"/>
              </a:buClr>
              <a:buSzPts val="1200"/>
              <a:buChar char="•"/>
            </a:pPr>
            <a:r>
              <a:rPr lang="en-US" sz="1200" dirty="0"/>
              <a:t>Blood pressure</a:t>
            </a:r>
          </a:p>
          <a:p>
            <a:pPr marL="342900" lvl="0" indent="-342900" algn="l" rtl="0">
              <a:spcBef>
                <a:spcPts val="240"/>
              </a:spcBef>
              <a:spcAft>
                <a:spcPts val="0"/>
              </a:spcAft>
              <a:buClr>
                <a:srgbClr val="54565A"/>
              </a:buClr>
              <a:buSzPts val="1200"/>
              <a:buChar char="•"/>
            </a:pPr>
            <a:r>
              <a:rPr lang="en-US" sz="1200" dirty="0"/>
              <a:t>Cholesterol</a:t>
            </a:r>
            <a:endParaRPr dirty="0"/>
          </a:p>
          <a:p>
            <a:pPr marL="342900" marR="0" lvl="0" indent="-254000" algn="l" rtl="0">
              <a:lnSpc>
                <a:spcPct val="100000"/>
              </a:lnSpc>
              <a:spcBef>
                <a:spcPts val="280"/>
              </a:spcBef>
              <a:spcAft>
                <a:spcPts val="0"/>
              </a:spcAft>
              <a:buClr>
                <a:srgbClr val="54565A"/>
              </a:buClr>
              <a:buSzPts val="1400"/>
              <a:buFont typeface="Arial"/>
              <a:buNone/>
            </a:pPr>
            <a:endParaRPr sz="1400" b="1" dirty="0">
              <a:solidFill>
                <a:srgbClr val="262626"/>
              </a:solidFill>
            </a:endParaRPr>
          </a:p>
          <a:p>
            <a:pPr marL="342900" marR="0" lvl="0" indent="-254000" algn="l" rtl="0">
              <a:lnSpc>
                <a:spcPct val="100000"/>
              </a:lnSpc>
              <a:spcBef>
                <a:spcPts val="280"/>
              </a:spcBef>
              <a:spcAft>
                <a:spcPts val="0"/>
              </a:spcAft>
              <a:buClr>
                <a:srgbClr val="54565A"/>
              </a:buClr>
              <a:buSzPts val="1400"/>
              <a:buFont typeface="Arial"/>
              <a:buNone/>
            </a:pPr>
            <a:endParaRPr sz="1400" b="1" dirty="0">
              <a:solidFill>
                <a:srgbClr val="262626"/>
              </a:solidFill>
            </a:endParaRPr>
          </a:p>
        </p:txBody>
      </p:sp>
      <p:sp>
        <p:nvSpPr>
          <p:cNvPr id="7" name="TextBox 6">
            <a:extLst>
              <a:ext uri="{FF2B5EF4-FFF2-40B4-BE49-F238E27FC236}">
                <a16:creationId xmlns:a16="http://schemas.microsoft.com/office/drawing/2014/main" id="{A49B27AD-A6DE-7784-88C9-72329E2038FB}"/>
              </a:ext>
            </a:extLst>
          </p:cNvPr>
          <p:cNvSpPr txBox="1"/>
          <p:nvPr/>
        </p:nvSpPr>
        <p:spPr>
          <a:xfrm>
            <a:off x="4572000" y="2171588"/>
            <a:ext cx="4572000" cy="1890261"/>
          </a:xfrm>
          <a:prstGeom prst="rect">
            <a:avLst/>
          </a:prstGeom>
          <a:noFill/>
        </p:spPr>
        <p:txBody>
          <a:bodyPr wrap="square">
            <a:spAutoFit/>
          </a:bodyPr>
          <a:lstStyle/>
          <a:p>
            <a:pPr marL="0" lvl="0" indent="0" algn="l" rtl="0">
              <a:spcBef>
                <a:spcPts val="280"/>
              </a:spcBef>
              <a:spcAft>
                <a:spcPts val="0"/>
              </a:spcAft>
              <a:buSzPts val="1400"/>
              <a:buNone/>
            </a:pPr>
            <a:r>
              <a:rPr lang="en-US" b="1" dirty="0">
                <a:solidFill>
                  <a:schemeClr val="accent1"/>
                </a:solidFill>
                <a:latin typeface="Roboto" panose="02000000000000000000" pitchFamily="2" charset="0"/>
                <a:ea typeface="Roboto" panose="02000000000000000000" pitchFamily="2" charset="0"/>
                <a:cs typeface="Roboto" panose="02000000000000000000" pitchFamily="2" charset="0"/>
              </a:rPr>
              <a:t>Women’s </a:t>
            </a:r>
            <a:r>
              <a:rPr lang="en-US" sz="1400" b="1" dirty="0">
                <a:solidFill>
                  <a:schemeClr val="accent1"/>
                </a:solidFill>
              </a:rPr>
              <a:t>Preventive Health Screenings</a:t>
            </a:r>
            <a:r>
              <a:rPr lang="en-US" b="1" dirty="0">
                <a:solidFill>
                  <a:schemeClr val="accent1"/>
                </a:solidFill>
                <a:latin typeface="Roboto" panose="02000000000000000000" pitchFamily="2" charset="0"/>
                <a:ea typeface="Roboto" panose="02000000000000000000" pitchFamily="2" charset="0"/>
                <a:cs typeface="Roboto" panose="02000000000000000000" pitchFamily="2" charset="0"/>
              </a:rPr>
              <a:t>*: </a:t>
            </a:r>
            <a:endParaRPr lang="en-US" sz="1200" dirty="0">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120"/>
              </a:spcBef>
              <a:spcAft>
                <a:spcPts val="0"/>
              </a:spcAft>
              <a:buClr>
                <a:srgbClr val="FF0800"/>
              </a:buClr>
              <a:buSzPts val="2000"/>
              <a:buNone/>
            </a:pPr>
            <a:endParaRPr lang="en-US" sz="600" b="1" dirty="0">
              <a:solidFill>
                <a:schemeClr val="dk1"/>
              </a:solidFill>
              <a:latin typeface="Roboto" panose="02000000000000000000" pitchFamily="2" charset="0"/>
              <a:ea typeface="Roboto" panose="02000000000000000000" pitchFamily="2" charset="0"/>
              <a:cs typeface="Roboto" panose="02000000000000000000" pitchFamily="2" charset="0"/>
            </a:endParaRPr>
          </a:p>
          <a:p>
            <a:pPr marL="342900" lvl="0" indent="-342900" algn="l" rtl="0">
              <a:spcBef>
                <a:spcPts val="240"/>
              </a:spcBef>
              <a:spcAft>
                <a:spcPts val="0"/>
              </a:spcAft>
              <a:buClr>
                <a:srgbClr val="54565A"/>
              </a:buClr>
              <a:buSzPts val="1200"/>
              <a:buChar char="•"/>
            </a:pPr>
            <a:r>
              <a:rPr lang="en-US" sz="1200" i="0" u="none" strike="noStrike" cap="none" dirty="0">
                <a:solidFill>
                  <a:srgbClr val="262626"/>
                </a:solidFill>
                <a:latin typeface="Roboto" panose="02000000000000000000" pitchFamily="2" charset="0"/>
                <a:ea typeface="Roboto" panose="02000000000000000000" pitchFamily="2" charset="0"/>
                <a:cs typeface="Roboto" panose="02000000000000000000" pitchFamily="2" charset="0"/>
                <a:sym typeface="Roboto"/>
              </a:rPr>
              <a:t>Breast cancer</a:t>
            </a:r>
          </a:p>
          <a:p>
            <a:pPr marL="342900" lvl="0" indent="-342900" algn="l" rtl="0">
              <a:spcBef>
                <a:spcPts val="240"/>
              </a:spcBef>
              <a:spcAft>
                <a:spcPts val="0"/>
              </a:spcAft>
              <a:buClr>
                <a:srgbClr val="54565A"/>
              </a:buClr>
              <a:buSzPts val="1200"/>
              <a:buChar char="•"/>
            </a:pPr>
            <a:r>
              <a:rPr lang="en-US" sz="1200" dirty="0">
                <a:latin typeface="Roboto" panose="02000000000000000000" pitchFamily="2" charset="0"/>
                <a:ea typeface="Roboto" panose="02000000000000000000" pitchFamily="2" charset="0"/>
                <a:cs typeface="Roboto" panose="02000000000000000000" pitchFamily="2" charset="0"/>
              </a:rPr>
              <a:t>Cervical cancer</a:t>
            </a:r>
          </a:p>
          <a:p>
            <a:pPr marL="342900" lvl="0" indent="-342900" algn="l" rtl="0">
              <a:spcBef>
                <a:spcPts val="240"/>
              </a:spcBef>
              <a:spcAft>
                <a:spcPts val="0"/>
              </a:spcAft>
              <a:buClr>
                <a:srgbClr val="54565A"/>
              </a:buClr>
              <a:buSzPts val="1200"/>
              <a:buChar char="•"/>
            </a:pPr>
            <a:r>
              <a:rPr lang="en-US" sz="1200" dirty="0">
                <a:latin typeface="Roboto" panose="02000000000000000000" pitchFamily="2" charset="0"/>
                <a:ea typeface="Roboto" panose="02000000000000000000" pitchFamily="2" charset="0"/>
                <a:cs typeface="Roboto" panose="02000000000000000000" pitchFamily="2" charset="0"/>
              </a:rPr>
              <a:t>Blood pressure</a:t>
            </a:r>
          </a:p>
          <a:p>
            <a:pPr marL="342900" lvl="0" indent="-342900" algn="l" rtl="0">
              <a:spcBef>
                <a:spcPts val="240"/>
              </a:spcBef>
              <a:spcAft>
                <a:spcPts val="0"/>
              </a:spcAft>
              <a:buClr>
                <a:srgbClr val="54565A"/>
              </a:buClr>
              <a:buSzPts val="1200"/>
              <a:buChar char="•"/>
            </a:pPr>
            <a:r>
              <a:rPr lang="en-US" sz="1200" dirty="0">
                <a:latin typeface="Roboto" panose="02000000000000000000" pitchFamily="2" charset="0"/>
                <a:ea typeface="Roboto" panose="02000000000000000000" pitchFamily="2" charset="0"/>
                <a:cs typeface="Roboto" panose="02000000000000000000" pitchFamily="2" charset="0"/>
              </a:rPr>
              <a:t>Colorectal cancer</a:t>
            </a:r>
          </a:p>
          <a:p>
            <a:pPr marL="342900" lvl="0" indent="-342900" algn="l" rtl="0">
              <a:spcBef>
                <a:spcPts val="240"/>
              </a:spcBef>
              <a:spcAft>
                <a:spcPts val="0"/>
              </a:spcAft>
              <a:buClr>
                <a:srgbClr val="54565A"/>
              </a:buClr>
              <a:buSzPts val="1200"/>
              <a:buChar char="•"/>
            </a:pPr>
            <a:r>
              <a:rPr lang="en-US" sz="1200" dirty="0">
                <a:latin typeface="Roboto" panose="02000000000000000000" pitchFamily="2" charset="0"/>
                <a:ea typeface="Roboto" panose="02000000000000000000" pitchFamily="2" charset="0"/>
                <a:cs typeface="Roboto" panose="02000000000000000000" pitchFamily="2" charset="0"/>
              </a:rPr>
              <a:t>Diabetes</a:t>
            </a:r>
          </a:p>
          <a:p>
            <a:pPr marL="342900" lvl="0" indent="-342900" algn="l" rtl="0">
              <a:spcBef>
                <a:spcPts val="240"/>
              </a:spcBef>
              <a:spcAft>
                <a:spcPts val="0"/>
              </a:spcAft>
              <a:buClr>
                <a:srgbClr val="54565A"/>
              </a:buClr>
              <a:buSzPts val="1200"/>
              <a:buChar char="•"/>
            </a:pPr>
            <a:r>
              <a:rPr lang="en-US" sz="1200" dirty="0">
                <a:latin typeface="Roboto" panose="02000000000000000000" pitchFamily="2" charset="0"/>
                <a:ea typeface="Roboto" panose="02000000000000000000" pitchFamily="2" charset="0"/>
                <a:cs typeface="Roboto" panose="02000000000000000000" pitchFamily="2" charset="0"/>
              </a:rPr>
              <a:t>Osteoporosis</a:t>
            </a:r>
          </a:p>
          <a:p>
            <a:pPr marR="0" lvl="0" algn="l" rtl="0">
              <a:spcBef>
                <a:spcPts val="0"/>
              </a:spcBef>
              <a:spcAft>
                <a:spcPts val="0"/>
              </a:spcAft>
              <a:buClr>
                <a:schemeClr val="dk1"/>
              </a:buClr>
              <a:buSzPts val="1800"/>
            </a:pPr>
            <a:endParaRPr lang="en-US" sz="1400" dirty="0">
              <a:solidFill>
                <a:schemeClr val="dk1"/>
              </a:solidFill>
              <a:latin typeface="Roboto"/>
              <a:ea typeface="Roboto"/>
              <a:cs typeface="Roboto"/>
              <a:sym typeface="Roboto"/>
            </a:endParaRPr>
          </a:p>
        </p:txBody>
      </p:sp>
      <p:sp>
        <p:nvSpPr>
          <p:cNvPr id="8" name="Google Shape;114;p9">
            <a:extLst>
              <a:ext uri="{FF2B5EF4-FFF2-40B4-BE49-F238E27FC236}">
                <a16:creationId xmlns:a16="http://schemas.microsoft.com/office/drawing/2014/main" id="{2703D3A7-0BC5-369C-A7C8-248B370C8DE0}"/>
              </a:ext>
            </a:extLst>
          </p:cNvPr>
          <p:cNvSpPr txBox="1"/>
          <p:nvPr/>
        </p:nvSpPr>
        <p:spPr>
          <a:xfrm>
            <a:off x="457200" y="5950728"/>
            <a:ext cx="82296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chemeClr val="dk1"/>
                </a:solidFill>
                <a:latin typeface="Roboto"/>
                <a:ea typeface="Roboto"/>
                <a:cs typeface="Roboto"/>
                <a:sym typeface="Roboto"/>
              </a:rPr>
              <a:t>*Coverage may vary depending on your age, gender, personal health history and current health. Reach out to your medical provider to confirm what health screenings are right for you. </a:t>
            </a:r>
            <a:endParaRPr sz="1050" dirty="0">
              <a:solidFill>
                <a:schemeClr val="dk1"/>
              </a:solidFill>
              <a:latin typeface="Arial"/>
              <a:ea typeface="Arial"/>
              <a:cs typeface="Arial"/>
              <a:sym typeface="Arial"/>
            </a:endParaRPr>
          </a:p>
        </p:txBody>
      </p:sp>
      <p:sp>
        <p:nvSpPr>
          <p:cNvPr id="9" name="Google Shape;135;p11">
            <a:extLst>
              <a:ext uri="{FF2B5EF4-FFF2-40B4-BE49-F238E27FC236}">
                <a16:creationId xmlns:a16="http://schemas.microsoft.com/office/drawing/2014/main" id="{D1CC64D1-71A3-64C1-4E92-294B5244F3C9}"/>
              </a:ext>
            </a:extLst>
          </p:cNvPr>
          <p:cNvSpPr/>
          <p:nvPr/>
        </p:nvSpPr>
        <p:spPr>
          <a:xfrm>
            <a:off x="545420" y="5064352"/>
            <a:ext cx="8141380" cy="563562"/>
          </a:xfrm>
          <a:prstGeom prst="rect">
            <a:avLst/>
          </a:prstGeom>
          <a:solidFill>
            <a:srgbClr val="DDDDDD"/>
          </a:solidFill>
          <a:ln>
            <a:noFill/>
          </a:ln>
        </p:spPr>
        <p:txBody>
          <a:bodyPr spcFirstLastPara="1" wrap="square" lIns="182875" tIns="182875" rIns="182875" bIns="182875" anchor="ctr" anchorCtr="0">
            <a:noAutofit/>
          </a:bodyPr>
          <a:lstStyle/>
          <a:p>
            <a:pPr marL="0" marR="0" lvl="0" indent="0" algn="ctr" rtl="0">
              <a:lnSpc>
                <a:spcPct val="100000"/>
              </a:lnSpc>
              <a:spcBef>
                <a:spcPts val="280"/>
              </a:spcBef>
              <a:spcAft>
                <a:spcPts val="0"/>
              </a:spcAft>
              <a:buClr>
                <a:srgbClr val="54565A"/>
              </a:buClr>
              <a:buSzPts val="1400"/>
              <a:buNone/>
            </a:pPr>
            <a:r>
              <a:rPr lang="en-US" sz="1600" b="1" dirty="0">
                <a:solidFill>
                  <a:schemeClr val="accent1"/>
                </a:solidFill>
              </a:rPr>
              <a:t>Call your doctor to schedule your wellness visit today! </a:t>
            </a:r>
            <a:endParaRPr lang="en-US" sz="2800" i="0" u="none" strike="noStrike" cap="none" dirty="0">
              <a:solidFill>
                <a:schemeClr val="accent1"/>
              </a:solidFill>
            </a:endParaRPr>
          </a:p>
        </p:txBody>
      </p:sp>
    </p:spTree>
    <p:extLst>
      <p:ext uri="{BB962C8B-B14F-4D97-AF65-F5344CB8AC3E}">
        <p14:creationId xmlns:p14="http://schemas.microsoft.com/office/powerpoint/2010/main" val="2489759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1D00-4D8C-6256-CF7C-84607104C8CD}"/>
              </a:ext>
            </a:extLst>
          </p:cNvPr>
          <p:cNvSpPr>
            <a:spLocks noGrp="1"/>
          </p:cNvSpPr>
          <p:nvPr>
            <p:ph type="title"/>
          </p:nvPr>
        </p:nvSpPr>
        <p:spPr>
          <a:xfrm>
            <a:off x="363244" y="295880"/>
            <a:ext cx="8229600" cy="1143000"/>
          </a:xfrm>
        </p:spPr>
        <p:txBody>
          <a:bodyPr/>
          <a:lstStyle/>
          <a:p>
            <a:r>
              <a:rPr lang="en-US" dirty="0"/>
              <a:t>Rehabilitation Care </a:t>
            </a:r>
          </a:p>
        </p:txBody>
      </p:sp>
      <p:sp>
        <p:nvSpPr>
          <p:cNvPr id="4" name="Google Shape;111;p9">
            <a:extLst>
              <a:ext uri="{FF2B5EF4-FFF2-40B4-BE49-F238E27FC236}">
                <a16:creationId xmlns:a16="http://schemas.microsoft.com/office/drawing/2014/main" id="{6EFBAA18-E9C0-BCF4-04D0-20D4B0728C2C}"/>
              </a:ext>
            </a:extLst>
          </p:cNvPr>
          <p:cNvSpPr txBox="1">
            <a:spLocks/>
          </p:cNvSpPr>
          <p:nvPr/>
        </p:nvSpPr>
        <p:spPr>
          <a:xfrm>
            <a:off x="363244" y="1142766"/>
            <a:ext cx="8229600" cy="30833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chemeClr val="accent2"/>
              </a:buClr>
              <a:buSzPts val="2400"/>
              <a:buFont typeface="Arial"/>
              <a:buChar char="•"/>
              <a:defRPr sz="2400" b="0" i="0" u="none" strike="noStrike" cap="none">
                <a:solidFill>
                  <a:srgbClr val="262626"/>
                </a:solidFill>
                <a:latin typeface="Roboto"/>
                <a:ea typeface="Roboto"/>
                <a:cs typeface="Roboto"/>
                <a:sym typeface="Roboto"/>
              </a:defRPr>
            </a:lvl1pPr>
            <a:lvl2pPr marL="914400" marR="0" lvl="1" indent="-355600" algn="l" rtl="0">
              <a:lnSpc>
                <a:spcPct val="100000"/>
              </a:lnSpc>
              <a:spcBef>
                <a:spcPts val="400"/>
              </a:spcBef>
              <a:spcAft>
                <a:spcPts val="0"/>
              </a:spcAft>
              <a:buClr>
                <a:schemeClr val="accent2"/>
              </a:buClr>
              <a:buSzPts val="2000"/>
              <a:buFont typeface="Courier New"/>
              <a:buChar char="-"/>
              <a:defRPr sz="2000" b="0" i="0" u="none" strike="noStrike" cap="none">
                <a:solidFill>
                  <a:srgbClr val="262626"/>
                </a:solidFill>
                <a:latin typeface="Roboto"/>
                <a:ea typeface="Roboto"/>
                <a:cs typeface="Roboto"/>
                <a:sym typeface="Roboto"/>
              </a:defRPr>
            </a:lvl2pPr>
            <a:lvl3pPr marL="1371600" marR="0" lvl="2" indent="-342900" algn="l" rtl="0">
              <a:lnSpc>
                <a:spcPct val="100000"/>
              </a:lnSpc>
              <a:spcBef>
                <a:spcPts val="360"/>
              </a:spcBef>
              <a:spcAft>
                <a:spcPts val="0"/>
              </a:spcAft>
              <a:buClr>
                <a:schemeClr val="accent2"/>
              </a:buClr>
              <a:buSzPts val="1800"/>
              <a:buFont typeface="Arial"/>
              <a:buChar char="•"/>
              <a:defRPr sz="1800" b="0" i="0" u="none" strike="noStrike" cap="none">
                <a:solidFill>
                  <a:srgbClr val="262626"/>
                </a:solidFill>
                <a:latin typeface="Roboto"/>
                <a:ea typeface="Roboto"/>
                <a:cs typeface="Roboto"/>
                <a:sym typeface="Roboto"/>
              </a:defRPr>
            </a:lvl3pPr>
            <a:lvl4pPr marL="1828800" marR="0" lvl="3" indent="-330200" algn="l" rtl="0">
              <a:lnSpc>
                <a:spcPct val="100000"/>
              </a:lnSpc>
              <a:spcBef>
                <a:spcPts val="320"/>
              </a:spcBef>
              <a:spcAft>
                <a:spcPts val="0"/>
              </a:spcAft>
              <a:buClr>
                <a:schemeClr val="accent2"/>
              </a:buClr>
              <a:buSzPts val="1600"/>
              <a:buFont typeface="Courier New"/>
              <a:buChar char="-"/>
              <a:defRPr sz="1600" b="0" i="0" u="none" strike="noStrike" cap="none">
                <a:solidFill>
                  <a:srgbClr val="262626"/>
                </a:solidFill>
                <a:latin typeface="Roboto"/>
                <a:ea typeface="Roboto"/>
                <a:cs typeface="Roboto"/>
                <a:sym typeface="Roboto"/>
              </a:defRPr>
            </a:lvl4pPr>
            <a:lvl5pPr marL="2286000" marR="0" lvl="4" indent="-317500" algn="l" rtl="0">
              <a:lnSpc>
                <a:spcPct val="100000"/>
              </a:lnSpc>
              <a:spcBef>
                <a:spcPts val="280"/>
              </a:spcBef>
              <a:spcAft>
                <a:spcPts val="0"/>
              </a:spcAft>
              <a:buClr>
                <a:schemeClr val="accent2"/>
              </a:buClr>
              <a:buSzPts val="1400"/>
              <a:buFont typeface="Arial"/>
              <a:buChar char="•"/>
              <a:defRPr sz="1400" b="0" i="0" u="none" strike="noStrike" cap="none">
                <a:solidFill>
                  <a:srgbClr val="262626"/>
                </a:solidFill>
                <a:latin typeface="Roboto"/>
                <a:ea typeface="Roboto"/>
                <a:cs typeface="Roboto"/>
                <a:sym typeface="Roboto"/>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spcBef>
                <a:spcPts val="320"/>
              </a:spcBef>
              <a:buClr>
                <a:srgbClr val="FF0800"/>
              </a:buClr>
              <a:buSzPts val="2000"/>
              <a:buFont typeface="Arial"/>
              <a:buNone/>
            </a:pPr>
            <a:r>
              <a:rPr lang="en-US" sz="1600" dirty="0">
                <a:solidFill>
                  <a:schemeClr val="dk1"/>
                </a:solidFill>
              </a:rPr>
              <a:t>Get support to help relieve pain and live healthier! Whether it’s a stiff neck, aching shoulder or more severe back issues, your medical plan covers care.</a:t>
            </a:r>
          </a:p>
          <a:p>
            <a:pPr marL="0" indent="0">
              <a:spcBef>
                <a:spcPts val="320"/>
              </a:spcBef>
              <a:buClr>
                <a:srgbClr val="FF0800"/>
              </a:buClr>
              <a:buSzPts val="2000"/>
              <a:buFont typeface="Arial"/>
              <a:buNone/>
            </a:pPr>
            <a:endParaRPr lang="en-US" sz="1400" b="1" dirty="0">
              <a:solidFill>
                <a:schemeClr val="dk1"/>
              </a:solidFill>
            </a:endParaRPr>
          </a:p>
          <a:p>
            <a:pPr marL="0" indent="0">
              <a:spcBef>
                <a:spcPts val="280"/>
              </a:spcBef>
              <a:buSzPts val="1400"/>
              <a:buFont typeface="Arial"/>
              <a:buNone/>
            </a:pPr>
            <a:r>
              <a:rPr lang="en-US" sz="1600" b="1" dirty="0" err="1">
                <a:solidFill>
                  <a:schemeClr val="accent1"/>
                </a:solidFill>
              </a:rPr>
              <a:t>HealthComp</a:t>
            </a:r>
            <a:r>
              <a:rPr lang="en-US" sz="1600" b="1" dirty="0">
                <a:solidFill>
                  <a:schemeClr val="accent1"/>
                </a:solidFill>
              </a:rPr>
              <a:t> </a:t>
            </a:r>
          </a:p>
          <a:p>
            <a:pPr marL="0" indent="0">
              <a:spcBef>
                <a:spcPts val="280"/>
              </a:spcBef>
              <a:buSzPts val="1400"/>
              <a:buFont typeface="Arial"/>
              <a:buNone/>
            </a:pPr>
            <a:endParaRPr lang="en-US" sz="1600" b="1" dirty="0">
              <a:solidFill>
                <a:schemeClr val="accent1"/>
              </a:solidFill>
            </a:endParaRPr>
          </a:p>
          <a:p>
            <a:pPr marL="0" indent="0">
              <a:spcBef>
                <a:spcPts val="280"/>
              </a:spcBef>
              <a:buSzPts val="1400"/>
              <a:buFont typeface="Arial"/>
              <a:buNone/>
            </a:pPr>
            <a:endParaRPr lang="en-US" sz="1400" b="1" dirty="0">
              <a:solidFill>
                <a:schemeClr val="accent1"/>
              </a:solidFill>
            </a:endParaRPr>
          </a:p>
          <a:p>
            <a:pPr marL="0" indent="0">
              <a:spcBef>
                <a:spcPts val="280"/>
              </a:spcBef>
              <a:buSzPts val="1400"/>
              <a:buFont typeface="Arial"/>
              <a:buNone/>
            </a:pPr>
            <a:endParaRPr lang="en-US" sz="1400" b="1" dirty="0">
              <a:solidFill>
                <a:schemeClr val="accent1"/>
              </a:solidFill>
            </a:endParaRPr>
          </a:p>
          <a:p>
            <a:pPr marL="0" indent="0">
              <a:spcBef>
                <a:spcPts val="280"/>
              </a:spcBef>
              <a:buSzPts val="1400"/>
              <a:buFont typeface="Arial"/>
              <a:buNone/>
            </a:pPr>
            <a:endParaRPr lang="en-US" sz="1400" b="1" dirty="0">
              <a:solidFill>
                <a:schemeClr val="accent1"/>
              </a:solidFill>
            </a:endParaRPr>
          </a:p>
          <a:p>
            <a:pPr marL="0" indent="0">
              <a:spcBef>
                <a:spcPts val="280"/>
              </a:spcBef>
              <a:buSzPts val="1400"/>
              <a:buFont typeface="Arial"/>
              <a:buNone/>
            </a:pPr>
            <a:endParaRPr lang="en-US" sz="1400" b="1" dirty="0">
              <a:solidFill>
                <a:schemeClr val="accent1"/>
              </a:solidFill>
            </a:endParaRPr>
          </a:p>
          <a:p>
            <a:pPr marL="0" indent="0">
              <a:spcBef>
                <a:spcPts val="280"/>
              </a:spcBef>
              <a:buSzPts val="1400"/>
              <a:buFont typeface="Arial"/>
              <a:buNone/>
            </a:pPr>
            <a:endParaRPr lang="en-US" sz="1400" b="1" dirty="0">
              <a:solidFill>
                <a:schemeClr val="accent1"/>
              </a:solidFill>
            </a:endParaRPr>
          </a:p>
          <a:p>
            <a:pPr marL="0" indent="0">
              <a:spcBef>
                <a:spcPts val="280"/>
              </a:spcBef>
              <a:buSzPts val="1400"/>
              <a:buFont typeface="Arial"/>
              <a:buNone/>
            </a:pPr>
            <a:endParaRPr lang="en-US" sz="1400" b="1" dirty="0">
              <a:solidFill>
                <a:schemeClr val="accent1"/>
              </a:solidFill>
            </a:endParaRPr>
          </a:p>
          <a:p>
            <a:pPr marL="0" indent="0">
              <a:spcBef>
                <a:spcPts val="280"/>
              </a:spcBef>
              <a:buSzPts val="1400"/>
              <a:buFont typeface="Arial"/>
              <a:buNone/>
            </a:pPr>
            <a:endParaRPr lang="en-US" sz="1400" b="1" dirty="0">
              <a:solidFill>
                <a:schemeClr val="accent1"/>
              </a:solidFill>
            </a:endParaRPr>
          </a:p>
          <a:p>
            <a:pPr marL="0" indent="0">
              <a:spcBef>
                <a:spcPts val="280"/>
              </a:spcBef>
              <a:buSzPts val="1400"/>
              <a:buFont typeface="Arial"/>
              <a:buNone/>
            </a:pPr>
            <a:endParaRPr lang="en-US" sz="400" b="1" dirty="0">
              <a:solidFill>
                <a:schemeClr val="accent1"/>
              </a:solidFill>
            </a:endParaRPr>
          </a:p>
          <a:p>
            <a:pPr marL="0" indent="0">
              <a:spcBef>
                <a:spcPts val="280"/>
              </a:spcBef>
              <a:buSzPts val="1400"/>
              <a:buFont typeface="Arial"/>
              <a:buNone/>
            </a:pPr>
            <a:r>
              <a:rPr lang="en-US" sz="1600" b="1" dirty="0">
                <a:solidFill>
                  <a:schemeClr val="accent1"/>
                </a:solidFill>
              </a:rPr>
              <a:t>Kaiser</a:t>
            </a:r>
            <a:r>
              <a:rPr lang="en-US" sz="1400" b="1" dirty="0">
                <a:solidFill>
                  <a:schemeClr val="accent1"/>
                </a:solidFill>
              </a:rPr>
              <a:t>				</a:t>
            </a:r>
          </a:p>
          <a:p>
            <a:pPr marL="0" indent="0">
              <a:spcBef>
                <a:spcPts val="120"/>
              </a:spcBef>
              <a:buClr>
                <a:srgbClr val="FF0800"/>
              </a:buClr>
              <a:buSzPts val="2000"/>
              <a:buFont typeface="Arial"/>
              <a:buNone/>
            </a:pPr>
            <a:endParaRPr lang="en-US" sz="600" b="1" dirty="0">
              <a:solidFill>
                <a:schemeClr val="dk1"/>
              </a:solidFill>
            </a:endParaRPr>
          </a:p>
          <a:p>
            <a:pPr marL="342900" indent="-254000">
              <a:spcBef>
                <a:spcPts val="280"/>
              </a:spcBef>
              <a:buClr>
                <a:srgbClr val="54565A"/>
              </a:buClr>
              <a:buSzPts val="1400"/>
              <a:buFont typeface="Arial"/>
              <a:buNone/>
            </a:pPr>
            <a:endParaRPr lang="en-US" sz="1400" b="1" dirty="0"/>
          </a:p>
          <a:p>
            <a:pPr marL="342900" indent="-254000">
              <a:spcBef>
                <a:spcPts val="280"/>
              </a:spcBef>
              <a:buClr>
                <a:srgbClr val="54565A"/>
              </a:buClr>
              <a:buSzPts val="1400"/>
              <a:buFont typeface="Arial"/>
              <a:buNone/>
            </a:pPr>
            <a:endParaRPr lang="en-US" sz="1400" b="1" dirty="0"/>
          </a:p>
        </p:txBody>
      </p:sp>
      <p:graphicFrame>
        <p:nvGraphicFramePr>
          <p:cNvPr id="3" name="Google Shape;97;p7">
            <a:extLst>
              <a:ext uri="{FF2B5EF4-FFF2-40B4-BE49-F238E27FC236}">
                <a16:creationId xmlns:a16="http://schemas.microsoft.com/office/drawing/2014/main" id="{91D6DA5E-919A-97D0-00AA-5A55704F7774}"/>
              </a:ext>
            </a:extLst>
          </p:cNvPr>
          <p:cNvGraphicFramePr/>
          <p:nvPr>
            <p:extLst>
              <p:ext uri="{D42A27DB-BD31-4B8C-83A1-F6EECF244321}">
                <p14:modId xmlns:p14="http://schemas.microsoft.com/office/powerpoint/2010/main" val="593964885"/>
              </p:ext>
            </p:extLst>
          </p:nvPr>
        </p:nvGraphicFramePr>
        <p:xfrm>
          <a:off x="457200" y="2297273"/>
          <a:ext cx="7307357" cy="2009598"/>
        </p:xfrm>
        <a:graphic>
          <a:graphicData uri="http://schemas.openxmlformats.org/drawingml/2006/table">
            <a:tbl>
              <a:tblPr firstRow="1" bandRow="1">
                <a:noFill/>
                <a:tableStyleId>{543D3FAE-EA19-446B-8184-BF9FC8215504}</a:tableStyleId>
              </a:tblPr>
              <a:tblGrid>
                <a:gridCol w="3283997">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tblGrid>
              <a:tr h="363658">
                <a:tc>
                  <a:txBody>
                    <a:bodyPr/>
                    <a:lstStyle/>
                    <a:p>
                      <a:pPr marL="0" marR="0" lvl="0" indent="0" algn="l" rtl="0">
                        <a:spcBef>
                          <a:spcPts val="0"/>
                        </a:spcBef>
                        <a:spcAft>
                          <a:spcPts val="0"/>
                        </a:spcAft>
                        <a:buClr>
                          <a:schemeClr val="dk1"/>
                        </a:buClr>
                        <a:buSzPts val="1600"/>
                        <a:buFont typeface="Arial"/>
                        <a:buNone/>
                      </a:pPr>
                      <a:r>
                        <a:rPr lang="en-US" sz="1600" b="1" dirty="0"/>
                        <a:t>PPO with HSA, PPO</a:t>
                      </a:r>
                    </a:p>
                  </a:txBody>
                  <a:tcPr marL="91450" marR="91450" marT="45725" marB="45725" anchor="ctr"/>
                </a:tc>
                <a:tc>
                  <a:txBody>
                    <a:bodyPr/>
                    <a:lstStyle/>
                    <a:p>
                      <a:pPr marL="0" marR="0" lvl="0" indent="0" algn="ctr" rtl="0">
                        <a:spcBef>
                          <a:spcPts val="0"/>
                        </a:spcBef>
                        <a:spcAft>
                          <a:spcPts val="0"/>
                        </a:spcAft>
                        <a:buNone/>
                      </a:pPr>
                      <a:r>
                        <a:rPr lang="en-US" sz="1600" dirty="0"/>
                        <a:t>In-Network</a:t>
                      </a:r>
                      <a:endParaRPr sz="1600" dirty="0"/>
                    </a:p>
                  </a:txBody>
                  <a:tcPr marL="91450" marR="91450" marT="45725" marB="45725" anchor="ctr"/>
                </a:tc>
                <a:tc>
                  <a:txBody>
                    <a:bodyPr/>
                    <a:lstStyle/>
                    <a:p>
                      <a:pPr marL="0" marR="0" lvl="0" indent="0" algn="ctr" rtl="0">
                        <a:spcBef>
                          <a:spcPts val="0"/>
                        </a:spcBef>
                        <a:spcAft>
                          <a:spcPts val="0"/>
                        </a:spcAft>
                        <a:buNone/>
                      </a:pPr>
                      <a:r>
                        <a:rPr lang="en-US" sz="1600" dirty="0"/>
                        <a:t>Out-of-Network</a:t>
                      </a:r>
                      <a:endParaRPr sz="1600" dirty="0"/>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chemeClr val="dk1"/>
                        </a:buClr>
                        <a:buSzPts val="1600"/>
                        <a:buFont typeface="Arial"/>
                        <a:buNone/>
                      </a:pPr>
                      <a:r>
                        <a:rPr lang="en-US" sz="1200" b="1" dirty="0"/>
                        <a:t>Rehabilitation </a:t>
                      </a:r>
                    </a:p>
                    <a:p>
                      <a:pPr marL="0" marR="0" lvl="0" indent="0" algn="l" rtl="0">
                        <a:spcBef>
                          <a:spcPts val="0"/>
                        </a:spcBef>
                        <a:spcAft>
                          <a:spcPts val="0"/>
                        </a:spcAft>
                        <a:buClr>
                          <a:schemeClr val="dk1"/>
                        </a:buClr>
                        <a:buSzPts val="1600"/>
                        <a:buFont typeface="Arial"/>
                        <a:buNone/>
                      </a:pPr>
                      <a:r>
                        <a:rPr lang="en-US" sz="1200" b="1" dirty="0"/>
                        <a:t>(includes Physical, Speech and Occupational Therapies)</a:t>
                      </a:r>
                      <a:endParaRPr lang="en-US" sz="1200" dirty="0"/>
                    </a:p>
                    <a:p>
                      <a:pPr marL="285750" marR="0" lvl="0" indent="-285750" algn="l" rtl="0">
                        <a:spcBef>
                          <a:spcPts val="0"/>
                        </a:spcBef>
                        <a:spcAft>
                          <a:spcPts val="0"/>
                        </a:spcAft>
                        <a:buClr>
                          <a:schemeClr val="dk1"/>
                        </a:buClr>
                        <a:buSzPts val="1600"/>
                        <a:buFont typeface="Arial" panose="020B0604020202020204" pitchFamily="34" charset="0"/>
                        <a:buChar char="•"/>
                      </a:pPr>
                      <a:r>
                        <a:rPr lang="en-US" sz="1200" dirty="0"/>
                        <a:t>Inpatient</a:t>
                      </a:r>
                    </a:p>
                    <a:p>
                      <a:pPr marL="285750" marR="0" lvl="0" indent="-285750" algn="l" defTabSz="914400" rtl="0" eaLnBrk="1" fontAlgn="auto" latinLnBrk="0" hangingPunct="1">
                        <a:lnSpc>
                          <a:spcPct val="100000"/>
                        </a:lnSpc>
                        <a:spcBef>
                          <a:spcPts val="0"/>
                        </a:spcBef>
                        <a:spcAft>
                          <a:spcPts val="0"/>
                        </a:spcAft>
                        <a:buClr>
                          <a:schemeClr val="dk1"/>
                        </a:buClr>
                        <a:buSzPts val="1600"/>
                        <a:buFont typeface="Arial" panose="020B0604020202020204" pitchFamily="34" charset="0"/>
                        <a:buChar char="•"/>
                        <a:tabLst/>
                        <a:defRPr/>
                      </a:pPr>
                      <a:r>
                        <a:rPr lang="en-US" sz="1200" dirty="0"/>
                        <a:t>Outpatient</a:t>
                      </a:r>
                    </a:p>
                  </a:txBody>
                  <a:tcPr marL="91450" marR="91450" marT="45725" marB="45725" anchor="ctr"/>
                </a:tc>
                <a:tc>
                  <a:txBody>
                    <a:bodyPr/>
                    <a:lstStyle/>
                    <a:p>
                      <a:pPr marL="0" marR="0" lvl="0" indent="0" algn="ctr" rtl="0">
                        <a:spcBef>
                          <a:spcPts val="0"/>
                        </a:spcBef>
                        <a:spcAft>
                          <a:spcPts val="0"/>
                        </a:spcAft>
                        <a:buNone/>
                      </a:pPr>
                      <a:r>
                        <a:rPr lang="en-US" sz="1200" dirty="0"/>
                        <a:t>10% after deductible</a:t>
                      </a:r>
                      <a:endParaRPr sz="1200" dirty="0"/>
                    </a:p>
                  </a:txBody>
                  <a:tcPr marL="91450" marR="91450" marT="45725" marB="45725" anchor="ctr"/>
                </a:tc>
                <a:tc>
                  <a:txBody>
                    <a:bodyPr/>
                    <a:lstStyle/>
                    <a:p>
                      <a:pPr marL="0" marR="0" lvl="0" indent="0" algn="ctr" rtl="0">
                        <a:spcBef>
                          <a:spcPts val="0"/>
                        </a:spcBef>
                        <a:spcAft>
                          <a:spcPts val="0"/>
                        </a:spcAft>
                        <a:buClr>
                          <a:schemeClr val="dk1"/>
                        </a:buClr>
                        <a:buSzPts val="1600"/>
                        <a:buFont typeface="Arial"/>
                        <a:buNone/>
                      </a:pPr>
                      <a:r>
                        <a:rPr lang="en-US" sz="1200" dirty="0"/>
                        <a:t>40% after deductible*</a:t>
                      </a:r>
                    </a:p>
                  </a:txBody>
                  <a:tcPr marL="91450" marR="91450" marT="45725" marB="45725" anchor="ctr"/>
                </a:tc>
                <a:extLst>
                  <a:ext uri="{0D108BD9-81ED-4DB2-BD59-A6C34878D82A}">
                    <a16:rowId xmlns:a16="http://schemas.microsoft.com/office/drawing/2014/main" val="3820098615"/>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Spinal Manipulation Chiropractic </a:t>
                      </a: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(30 maximum visits per calendar year)</a:t>
                      </a:r>
                    </a:p>
                  </a:txBody>
                  <a:tcPr marL="91450" marR="91450" marT="45725" marB="45725" anchor="ctr"/>
                </a:tc>
                <a:tc>
                  <a:txBody>
                    <a:bodyPr/>
                    <a:lstStyle/>
                    <a:p>
                      <a:pPr marL="0" marR="0" lvl="0" indent="0" algn="ctr" rtl="0">
                        <a:spcBef>
                          <a:spcPts val="0"/>
                        </a:spcBef>
                        <a:spcAft>
                          <a:spcPts val="0"/>
                        </a:spcAft>
                        <a:buNone/>
                      </a:pPr>
                      <a:r>
                        <a:rPr lang="en-US" sz="1200" dirty="0"/>
                        <a:t>10% after deductible. </a:t>
                      </a:r>
                      <a:r>
                        <a:rPr lang="en-US" sz="1200" i="0" dirty="0"/>
                        <a:t>(PPO with HSA)</a:t>
                      </a:r>
                    </a:p>
                    <a:p>
                      <a:pPr marL="0" marR="0" lvl="0" indent="0" algn="ctr" rtl="0">
                        <a:spcBef>
                          <a:spcPts val="0"/>
                        </a:spcBef>
                        <a:spcAft>
                          <a:spcPts val="0"/>
                        </a:spcAft>
                        <a:buNone/>
                      </a:pPr>
                      <a:r>
                        <a:rPr lang="en-US" sz="1200" dirty="0"/>
                        <a:t>$40 copay (PPO)</a:t>
                      </a:r>
                      <a:endParaRPr sz="1200" dirty="0"/>
                    </a:p>
                  </a:txBody>
                  <a:tcPr marL="91450" marR="91450" marT="45725" marB="45725" anchor="ctr"/>
                </a:tc>
                <a:tc>
                  <a:txBody>
                    <a:bodyPr/>
                    <a:lstStyle/>
                    <a:p>
                      <a:pPr marL="0" marR="0" lvl="0" indent="0" algn="ctr" rtl="0">
                        <a:spcBef>
                          <a:spcPts val="0"/>
                        </a:spcBef>
                        <a:spcAft>
                          <a:spcPts val="0"/>
                        </a:spcAft>
                        <a:buClr>
                          <a:schemeClr val="dk1"/>
                        </a:buClr>
                        <a:buSzPts val="1600"/>
                        <a:buFont typeface="Arial"/>
                        <a:buNone/>
                      </a:pPr>
                      <a:r>
                        <a:rPr lang="en-US" sz="1200" dirty="0"/>
                        <a:t>40% after deductible</a:t>
                      </a:r>
                    </a:p>
                  </a:txBody>
                  <a:tcPr marL="91450" marR="91450" marT="45725" marB="45725" anchor="ctr"/>
                </a:tc>
                <a:extLst>
                  <a:ext uri="{0D108BD9-81ED-4DB2-BD59-A6C34878D82A}">
                    <a16:rowId xmlns:a16="http://schemas.microsoft.com/office/drawing/2014/main" val="792147920"/>
                  </a:ext>
                </a:extLst>
              </a:tr>
            </a:tbl>
          </a:graphicData>
        </a:graphic>
      </p:graphicFrame>
      <p:sp>
        <p:nvSpPr>
          <p:cNvPr id="7" name="TextBox 6">
            <a:extLst>
              <a:ext uri="{FF2B5EF4-FFF2-40B4-BE49-F238E27FC236}">
                <a16:creationId xmlns:a16="http://schemas.microsoft.com/office/drawing/2014/main" id="{F73E2A94-C460-384F-B482-A9F358813802}"/>
              </a:ext>
            </a:extLst>
          </p:cNvPr>
          <p:cNvSpPr txBox="1"/>
          <p:nvPr/>
        </p:nvSpPr>
        <p:spPr>
          <a:xfrm>
            <a:off x="2881855" y="4309628"/>
            <a:ext cx="6262145" cy="246221"/>
          </a:xfrm>
          <a:prstGeom prst="rect">
            <a:avLst/>
          </a:prstGeom>
          <a:noFill/>
        </p:spPr>
        <p:txBody>
          <a:bodyPr wrap="square" rtlCol="0">
            <a:spAutoFit/>
          </a:bodyPr>
          <a:lstStyle/>
          <a:p>
            <a:r>
              <a:rPr lang="en-US" sz="1000" dirty="0"/>
              <a:t>*Please note Inpatient Rehabilitation has a $1,000 maximum payment by plan per day</a:t>
            </a:r>
          </a:p>
        </p:txBody>
      </p:sp>
      <p:graphicFrame>
        <p:nvGraphicFramePr>
          <p:cNvPr id="10" name="Google Shape;97;p7">
            <a:extLst>
              <a:ext uri="{FF2B5EF4-FFF2-40B4-BE49-F238E27FC236}">
                <a16:creationId xmlns:a16="http://schemas.microsoft.com/office/drawing/2014/main" id="{9EF159D3-7F7E-95D6-300A-1697D4C83AFF}"/>
              </a:ext>
            </a:extLst>
          </p:cNvPr>
          <p:cNvGraphicFramePr/>
          <p:nvPr>
            <p:extLst>
              <p:ext uri="{D42A27DB-BD31-4B8C-83A1-F6EECF244321}">
                <p14:modId xmlns:p14="http://schemas.microsoft.com/office/powerpoint/2010/main" val="3853220082"/>
              </p:ext>
            </p:extLst>
          </p:nvPr>
        </p:nvGraphicFramePr>
        <p:xfrm>
          <a:off x="457200" y="4656303"/>
          <a:ext cx="5295677" cy="1740358"/>
        </p:xfrm>
        <a:graphic>
          <a:graphicData uri="http://schemas.openxmlformats.org/drawingml/2006/table">
            <a:tbl>
              <a:tblPr firstRow="1" bandRow="1">
                <a:noFill/>
                <a:tableStyleId>{543D3FAE-EA19-446B-8184-BF9FC8215504}</a:tableStyleId>
              </a:tblPr>
              <a:tblGrid>
                <a:gridCol w="3283997">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tblGrid>
              <a:tr h="363658">
                <a:tc>
                  <a:txBody>
                    <a:bodyPr/>
                    <a:lstStyle/>
                    <a:p>
                      <a:pPr marL="0" marR="0" lvl="0" indent="0" algn="l" rtl="0">
                        <a:spcBef>
                          <a:spcPts val="0"/>
                        </a:spcBef>
                        <a:spcAft>
                          <a:spcPts val="0"/>
                        </a:spcAft>
                        <a:buClr>
                          <a:schemeClr val="dk1"/>
                        </a:buClr>
                        <a:buSzPts val="1600"/>
                        <a:buFont typeface="Arial"/>
                        <a:buNone/>
                      </a:pPr>
                      <a:r>
                        <a:rPr lang="en-US" sz="1600" b="1" dirty="0"/>
                        <a:t>DHMO, HMO</a:t>
                      </a:r>
                    </a:p>
                  </a:txBody>
                  <a:tcPr marL="91450" marR="91450" marT="45725" marB="45725" anchor="ctr"/>
                </a:tc>
                <a:tc>
                  <a:txBody>
                    <a:bodyPr/>
                    <a:lstStyle/>
                    <a:p>
                      <a:pPr marL="0" marR="0" lvl="0" indent="0" algn="ctr" rtl="0">
                        <a:spcBef>
                          <a:spcPts val="0"/>
                        </a:spcBef>
                        <a:spcAft>
                          <a:spcPts val="0"/>
                        </a:spcAft>
                        <a:buNone/>
                      </a:pPr>
                      <a:r>
                        <a:rPr lang="en-US" sz="1600" dirty="0"/>
                        <a:t>In-Network</a:t>
                      </a:r>
                      <a:endParaRPr sz="1600" dirty="0"/>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chemeClr val="dk1"/>
                        </a:buClr>
                        <a:buSzPts val="1600"/>
                        <a:buFont typeface="Arial"/>
                        <a:buNone/>
                      </a:pPr>
                      <a:r>
                        <a:rPr lang="en-US" sz="1200" b="1" dirty="0"/>
                        <a:t>Rehabilitation </a:t>
                      </a:r>
                    </a:p>
                    <a:p>
                      <a:pPr marL="0" marR="0" lvl="0" indent="0" algn="l" rtl="0">
                        <a:spcBef>
                          <a:spcPts val="0"/>
                        </a:spcBef>
                        <a:spcAft>
                          <a:spcPts val="0"/>
                        </a:spcAft>
                        <a:buClr>
                          <a:schemeClr val="dk1"/>
                        </a:buClr>
                        <a:buSzPts val="1600"/>
                        <a:buFont typeface="Arial"/>
                        <a:buNone/>
                      </a:pPr>
                      <a:r>
                        <a:rPr lang="en-US" sz="1200" b="1" dirty="0"/>
                        <a:t>(includes Physical, Speech and Occupational Therapies)</a:t>
                      </a:r>
                      <a:endParaRPr lang="en-US" sz="1200" dirty="0"/>
                    </a:p>
                    <a:p>
                      <a:pPr marL="285750" marR="0" lvl="0" indent="-285750" algn="l" rtl="0">
                        <a:spcBef>
                          <a:spcPts val="0"/>
                        </a:spcBef>
                        <a:spcAft>
                          <a:spcPts val="0"/>
                        </a:spcAft>
                        <a:buClr>
                          <a:schemeClr val="dk1"/>
                        </a:buClr>
                        <a:buSzPts val="1600"/>
                        <a:buFont typeface="Arial" panose="020B0604020202020204" pitchFamily="34" charset="0"/>
                        <a:buChar char="•"/>
                      </a:pPr>
                      <a:r>
                        <a:rPr lang="en-US" sz="1200" dirty="0"/>
                        <a:t>Inpatient</a:t>
                      </a:r>
                    </a:p>
                    <a:p>
                      <a:pPr marL="285750" marR="0" lvl="0" indent="-285750" algn="l" defTabSz="914400" rtl="0" eaLnBrk="1" fontAlgn="auto" latinLnBrk="0" hangingPunct="1">
                        <a:lnSpc>
                          <a:spcPct val="100000"/>
                        </a:lnSpc>
                        <a:spcBef>
                          <a:spcPts val="0"/>
                        </a:spcBef>
                        <a:spcAft>
                          <a:spcPts val="0"/>
                        </a:spcAft>
                        <a:buClr>
                          <a:schemeClr val="dk1"/>
                        </a:buClr>
                        <a:buSzPts val="1600"/>
                        <a:buFont typeface="Arial" panose="020B0604020202020204" pitchFamily="34" charset="0"/>
                        <a:buChar char="•"/>
                        <a:tabLst/>
                        <a:defRPr/>
                      </a:pPr>
                      <a:r>
                        <a:rPr lang="en-US" sz="1200" dirty="0"/>
                        <a:t>Outpatient</a:t>
                      </a:r>
                    </a:p>
                  </a:txBody>
                  <a:tcPr marL="91450" marR="91450" marT="45725" marB="45725" anchor="ctr"/>
                </a:tc>
                <a:tc>
                  <a:txBody>
                    <a:bodyPr/>
                    <a:lstStyle/>
                    <a:p>
                      <a:pPr marL="0" marR="0" lvl="0" indent="0" algn="ctr" rtl="0">
                        <a:spcBef>
                          <a:spcPts val="0"/>
                        </a:spcBef>
                        <a:spcAft>
                          <a:spcPts val="0"/>
                        </a:spcAft>
                        <a:buNone/>
                      </a:pPr>
                      <a:endParaRPr lang="en-US" sz="1200" dirty="0"/>
                    </a:p>
                    <a:p>
                      <a:pPr marL="0" marR="0" lvl="0" indent="0" algn="ctr" rtl="0">
                        <a:spcBef>
                          <a:spcPts val="0"/>
                        </a:spcBef>
                        <a:spcAft>
                          <a:spcPts val="0"/>
                        </a:spcAft>
                        <a:buNone/>
                      </a:pPr>
                      <a:r>
                        <a:rPr lang="en-US" sz="1200" dirty="0"/>
                        <a:t>30% after deductible</a:t>
                      </a:r>
                    </a:p>
                    <a:p>
                      <a:pPr marL="0" marR="0" lvl="0" indent="0" algn="ctr" rtl="0">
                        <a:spcBef>
                          <a:spcPts val="0"/>
                        </a:spcBef>
                        <a:spcAft>
                          <a:spcPts val="0"/>
                        </a:spcAft>
                        <a:buNone/>
                      </a:pPr>
                      <a:r>
                        <a:rPr lang="en-US" sz="1200" dirty="0"/>
                        <a:t>$40 copay</a:t>
                      </a:r>
                      <a:endParaRPr sz="1200" dirty="0"/>
                    </a:p>
                  </a:txBody>
                  <a:tcPr marL="91450" marR="91450" marT="45725" marB="45725" anchor="ctr"/>
                </a:tc>
                <a:extLst>
                  <a:ext uri="{0D108BD9-81ED-4DB2-BD59-A6C34878D82A}">
                    <a16:rowId xmlns:a16="http://schemas.microsoft.com/office/drawing/2014/main" val="3820098615"/>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Spinal Manipulation Chiropractic </a:t>
                      </a:r>
                    </a:p>
                  </a:txBody>
                  <a:tcPr marL="91450" marR="91450" marT="45725" marB="45725" anchor="ctr"/>
                </a:tc>
                <a:tc>
                  <a:txBody>
                    <a:bodyPr/>
                    <a:lstStyle/>
                    <a:p>
                      <a:pPr marL="0" marR="0" lvl="0" indent="0" algn="ctr" rtl="0">
                        <a:spcBef>
                          <a:spcPts val="0"/>
                        </a:spcBef>
                        <a:spcAft>
                          <a:spcPts val="0"/>
                        </a:spcAft>
                        <a:buNone/>
                      </a:pPr>
                      <a:r>
                        <a:rPr lang="en-US" sz="1200" dirty="0"/>
                        <a:t>Not Covered</a:t>
                      </a:r>
                      <a:endParaRPr sz="1200" dirty="0"/>
                    </a:p>
                  </a:txBody>
                  <a:tcPr marL="91450" marR="91450" marT="45725" marB="45725" anchor="ctr"/>
                </a:tc>
                <a:extLst>
                  <a:ext uri="{0D108BD9-81ED-4DB2-BD59-A6C34878D82A}">
                    <a16:rowId xmlns:a16="http://schemas.microsoft.com/office/drawing/2014/main" val="792147920"/>
                  </a:ext>
                </a:extLst>
              </a:tr>
            </a:tbl>
          </a:graphicData>
        </a:graphic>
      </p:graphicFrame>
    </p:spTree>
    <p:extLst>
      <p:ext uri="{BB962C8B-B14F-4D97-AF65-F5344CB8AC3E}">
        <p14:creationId xmlns:p14="http://schemas.microsoft.com/office/powerpoint/2010/main" val="1834499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Roboto"/>
              <a:buNone/>
            </a:pPr>
            <a:r>
              <a:rPr lang="en-US"/>
              <a:t>Telemedicine</a:t>
            </a:r>
            <a:endParaRPr/>
          </a:p>
        </p:txBody>
      </p:sp>
      <p:sp>
        <p:nvSpPr>
          <p:cNvPr id="111" name="Google Shape;111;p9"/>
          <p:cNvSpPr txBox="1">
            <a:spLocks noGrp="1"/>
          </p:cNvSpPr>
          <p:nvPr>
            <p:ph type="body" idx="1"/>
          </p:nvPr>
        </p:nvSpPr>
        <p:spPr>
          <a:xfrm>
            <a:off x="457200" y="1355159"/>
            <a:ext cx="8229600" cy="4800600"/>
          </a:xfrm>
          <a:prstGeom prst="rect">
            <a:avLst/>
          </a:prstGeom>
          <a:noFill/>
          <a:ln>
            <a:noFill/>
          </a:ln>
        </p:spPr>
        <p:txBody>
          <a:bodyPr spcFirstLastPara="1" wrap="square" lIns="91425" tIns="45700" rIns="91425" bIns="45700" anchor="t" anchorCtr="0">
            <a:noAutofit/>
          </a:bodyPr>
          <a:lstStyle/>
          <a:p>
            <a:pPr marL="0" lvl="0" indent="0" algn="l" rtl="0">
              <a:spcBef>
                <a:spcPts val="320"/>
              </a:spcBef>
              <a:spcAft>
                <a:spcPts val="0"/>
              </a:spcAft>
              <a:buClr>
                <a:srgbClr val="FF0800"/>
              </a:buClr>
              <a:buSzPts val="2000"/>
              <a:buNone/>
            </a:pPr>
            <a:r>
              <a:rPr lang="en-US" sz="1600" dirty="0">
                <a:solidFill>
                  <a:schemeClr val="dk1"/>
                </a:solidFill>
              </a:rPr>
              <a:t>Provides on-demand 24/7/365  access to affordable, qualify non-emergency care through a national network of licensed, board-certified doctors via secure video chat or phone. </a:t>
            </a:r>
            <a:endParaRPr dirty="0"/>
          </a:p>
          <a:p>
            <a:pPr marL="0" lvl="0" indent="0" algn="l" rtl="0">
              <a:spcBef>
                <a:spcPts val="280"/>
              </a:spcBef>
              <a:spcAft>
                <a:spcPts val="0"/>
              </a:spcAft>
              <a:buClr>
                <a:srgbClr val="FF0800"/>
              </a:buClr>
              <a:buSzPts val="2000"/>
              <a:buNone/>
            </a:pPr>
            <a:endParaRPr sz="1400" b="1" dirty="0">
              <a:solidFill>
                <a:schemeClr val="dk1"/>
              </a:solidFill>
            </a:endParaRPr>
          </a:p>
          <a:p>
            <a:pPr marL="0" lvl="0" indent="0" algn="l" rtl="0">
              <a:spcBef>
                <a:spcPts val="280"/>
              </a:spcBef>
              <a:spcAft>
                <a:spcPts val="0"/>
              </a:spcAft>
              <a:buSzPts val="1400"/>
              <a:buNone/>
            </a:pPr>
            <a:r>
              <a:rPr lang="en-US" sz="1400" b="1" dirty="0">
                <a:solidFill>
                  <a:schemeClr val="accent1"/>
                </a:solidFill>
              </a:rPr>
              <a:t>Commonly Covered Conditions Include*: </a:t>
            </a:r>
            <a:endParaRPr dirty="0"/>
          </a:p>
          <a:p>
            <a:pPr marL="0" lvl="0" indent="0" algn="l" rtl="0">
              <a:spcBef>
                <a:spcPts val="120"/>
              </a:spcBef>
              <a:spcAft>
                <a:spcPts val="0"/>
              </a:spcAft>
              <a:buClr>
                <a:srgbClr val="FF0800"/>
              </a:buClr>
              <a:buSzPts val="2000"/>
              <a:buNone/>
            </a:pPr>
            <a:endParaRPr sz="600" b="1" dirty="0">
              <a:solidFill>
                <a:schemeClr val="dk1"/>
              </a:solidFill>
            </a:endParaRPr>
          </a:p>
          <a:p>
            <a:pPr marL="342900" lvl="0" indent="-342900" algn="l" rtl="0">
              <a:spcBef>
                <a:spcPts val="240"/>
              </a:spcBef>
              <a:spcAft>
                <a:spcPts val="0"/>
              </a:spcAft>
              <a:buClr>
                <a:srgbClr val="54565A"/>
              </a:buClr>
              <a:buSzPts val="1200"/>
              <a:buChar char="•"/>
            </a:pPr>
            <a:r>
              <a:rPr lang="en-US" sz="1200" i="0" u="none" strike="noStrike" cap="none" dirty="0">
                <a:solidFill>
                  <a:srgbClr val="262626"/>
                </a:solidFill>
                <a:latin typeface="Roboto"/>
                <a:ea typeface="Roboto"/>
                <a:cs typeface="Roboto"/>
                <a:sym typeface="Roboto"/>
              </a:rPr>
              <a:t>Allergies </a:t>
            </a:r>
            <a:endParaRPr dirty="0"/>
          </a:p>
          <a:p>
            <a:pPr marL="342900" lvl="0" indent="-342900" algn="l" rtl="0">
              <a:spcBef>
                <a:spcPts val="240"/>
              </a:spcBef>
              <a:spcAft>
                <a:spcPts val="0"/>
              </a:spcAft>
              <a:buClr>
                <a:srgbClr val="54565A"/>
              </a:buClr>
              <a:buSzPts val="1200"/>
              <a:buChar char="•"/>
            </a:pPr>
            <a:r>
              <a:rPr lang="en-US" sz="1200" dirty="0">
                <a:solidFill>
                  <a:srgbClr val="262626"/>
                </a:solidFill>
              </a:rPr>
              <a:t>A</a:t>
            </a:r>
            <a:r>
              <a:rPr lang="en-US" sz="1200" i="0" u="none" strike="noStrike" cap="none" dirty="0">
                <a:solidFill>
                  <a:srgbClr val="262626"/>
                </a:solidFill>
                <a:latin typeface="Roboto"/>
                <a:ea typeface="Roboto"/>
                <a:cs typeface="Roboto"/>
                <a:sym typeface="Roboto"/>
              </a:rPr>
              <a:t>sthma</a:t>
            </a:r>
            <a:endParaRPr dirty="0"/>
          </a:p>
          <a:p>
            <a:pPr marL="342900" marR="0" lvl="0" indent="-342900" algn="l" rtl="0">
              <a:lnSpc>
                <a:spcPct val="100000"/>
              </a:lnSpc>
              <a:spcBef>
                <a:spcPts val="240"/>
              </a:spcBef>
              <a:spcAft>
                <a:spcPts val="0"/>
              </a:spcAft>
              <a:buClr>
                <a:srgbClr val="54565A"/>
              </a:buClr>
              <a:buSzPts val="1200"/>
              <a:buFont typeface="Arial"/>
              <a:buChar char="•"/>
            </a:pPr>
            <a:r>
              <a:rPr lang="en-US" sz="1200" dirty="0">
                <a:solidFill>
                  <a:srgbClr val="262626"/>
                </a:solidFill>
              </a:rPr>
              <a:t>Cold and Flu</a:t>
            </a:r>
            <a:endParaRPr dirty="0"/>
          </a:p>
          <a:p>
            <a:pPr marL="342900" marR="0" lvl="0" indent="-342900" algn="l" rtl="0">
              <a:lnSpc>
                <a:spcPct val="100000"/>
              </a:lnSpc>
              <a:spcBef>
                <a:spcPts val="240"/>
              </a:spcBef>
              <a:spcAft>
                <a:spcPts val="0"/>
              </a:spcAft>
              <a:buClr>
                <a:srgbClr val="54565A"/>
              </a:buClr>
              <a:buSzPts val="1200"/>
              <a:buFont typeface="Arial"/>
              <a:buChar char="•"/>
            </a:pPr>
            <a:r>
              <a:rPr lang="en-US" sz="1200" dirty="0">
                <a:solidFill>
                  <a:srgbClr val="262626"/>
                </a:solidFill>
              </a:rPr>
              <a:t>Fever</a:t>
            </a:r>
            <a:endParaRPr dirty="0"/>
          </a:p>
          <a:p>
            <a:pPr marL="342900" marR="0" lvl="0" indent="-254000" algn="l" rtl="0">
              <a:lnSpc>
                <a:spcPct val="100000"/>
              </a:lnSpc>
              <a:spcBef>
                <a:spcPts val="280"/>
              </a:spcBef>
              <a:spcAft>
                <a:spcPts val="0"/>
              </a:spcAft>
              <a:buClr>
                <a:srgbClr val="54565A"/>
              </a:buClr>
              <a:buSzPts val="1400"/>
              <a:buFont typeface="Arial"/>
              <a:buNone/>
            </a:pPr>
            <a:endParaRPr sz="1400" b="1" dirty="0">
              <a:solidFill>
                <a:srgbClr val="262626"/>
              </a:solidFill>
            </a:endParaRPr>
          </a:p>
          <a:p>
            <a:pPr marL="342900" marR="0" lvl="0" indent="-254000" algn="l" rtl="0">
              <a:lnSpc>
                <a:spcPct val="100000"/>
              </a:lnSpc>
              <a:spcBef>
                <a:spcPts val="280"/>
              </a:spcBef>
              <a:spcAft>
                <a:spcPts val="0"/>
              </a:spcAft>
              <a:buClr>
                <a:srgbClr val="54565A"/>
              </a:buClr>
              <a:buSzPts val="1400"/>
              <a:buFont typeface="Arial"/>
              <a:buNone/>
            </a:pPr>
            <a:endParaRPr sz="1400" b="1" dirty="0">
              <a:solidFill>
                <a:srgbClr val="262626"/>
              </a:solidFill>
            </a:endParaRPr>
          </a:p>
          <a:p>
            <a:pPr marL="0" marR="0" lvl="0" indent="0" algn="l" rtl="0">
              <a:lnSpc>
                <a:spcPct val="100000"/>
              </a:lnSpc>
              <a:spcBef>
                <a:spcPts val="280"/>
              </a:spcBef>
              <a:spcAft>
                <a:spcPts val="0"/>
              </a:spcAft>
              <a:buClr>
                <a:srgbClr val="54565A"/>
              </a:buClr>
              <a:buSzPts val="1400"/>
              <a:buNone/>
            </a:pPr>
            <a:r>
              <a:rPr lang="en-US" sz="1400" b="1" dirty="0">
                <a:solidFill>
                  <a:schemeClr val="accent1"/>
                </a:solidFill>
              </a:rPr>
              <a:t>HealthComp Members </a:t>
            </a:r>
            <a:endParaRPr dirty="0"/>
          </a:p>
          <a:p>
            <a:pPr marL="0" marR="0" lvl="0" indent="0" algn="l" rtl="0">
              <a:lnSpc>
                <a:spcPct val="100000"/>
              </a:lnSpc>
              <a:spcBef>
                <a:spcPts val="0"/>
              </a:spcBef>
              <a:spcAft>
                <a:spcPts val="0"/>
              </a:spcAft>
              <a:buClr>
                <a:srgbClr val="FF0800"/>
              </a:buClr>
              <a:buSzPts val="2000"/>
              <a:buFont typeface="Arial"/>
              <a:buNone/>
            </a:pPr>
            <a:r>
              <a:rPr lang="en-US" sz="1400" i="0" u="none" strike="noStrike" cap="none" dirty="0">
                <a:solidFill>
                  <a:srgbClr val="000000"/>
                </a:solidFill>
              </a:rPr>
              <a:t>See a doctor via phone by calling </a:t>
            </a:r>
            <a:r>
              <a:rPr lang="en-US" sz="1400" b="1" i="0" u="none" strike="noStrike" cap="none" dirty="0">
                <a:solidFill>
                  <a:schemeClr val="accent1"/>
                </a:solidFill>
              </a:rPr>
              <a:t>888.548.3432</a:t>
            </a:r>
            <a:endParaRPr dirty="0"/>
          </a:p>
          <a:p>
            <a:pPr marL="0" marR="0" lvl="0" indent="0" algn="l" rtl="0">
              <a:lnSpc>
                <a:spcPct val="100000"/>
              </a:lnSpc>
              <a:spcBef>
                <a:spcPts val="0"/>
              </a:spcBef>
              <a:spcAft>
                <a:spcPts val="0"/>
              </a:spcAft>
              <a:buClr>
                <a:srgbClr val="FF0800"/>
              </a:buClr>
              <a:buSzPts val="2000"/>
              <a:buFont typeface="Arial"/>
              <a:buNone/>
            </a:pPr>
            <a:r>
              <a:rPr lang="en-US" sz="1400" i="0" u="none" strike="noStrike" cap="none" dirty="0">
                <a:solidFill>
                  <a:srgbClr val="000000"/>
                </a:solidFill>
              </a:rPr>
              <a:t>Or initiate a visit via video conference through </a:t>
            </a:r>
            <a:r>
              <a:rPr lang="en-US" sz="1400" b="1" i="0" u="sng" strike="noStrike" dirty="0">
                <a:solidFill>
                  <a:schemeClr val="accent1"/>
                </a:solidFill>
                <a:hlinkClick r:id="rId3">
                  <a:extLst>
                    <a:ext uri="{A12FA001-AC4F-418D-AE19-62706E023703}">
                      <ahyp:hlinkClr xmlns:ahyp="http://schemas.microsoft.com/office/drawing/2018/hyperlinkcolor" val="tx"/>
                    </a:ext>
                  </a:extLst>
                </a:hlinkClick>
              </a:rPr>
              <a:t>livehealthonline.com</a:t>
            </a:r>
            <a:endParaRPr sz="1400" b="1" dirty="0">
              <a:solidFill>
                <a:schemeClr val="accent1"/>
              </a:solidFill>
            </a:endParaRPr>
          </a:p>
          <a:p>
            <a:pPr marL="342900" marR="0" lvl="0" indent="-254000" algn="l" rtl="0">
              <a:lnSpc>
                <a:spcPct val="100000"/>
              </a:lnSpc>
              <a:spcBef>
                <a:spcPts val="280"/>
              </a:spcBef>
              <a:spcAft>
                <a:spcPts val="0"/>
              </a:spcAft>
              <a:buClr>
                <a:srgbClr val="54565A"/>
              </a:buClr>
              <a:buSzPts val="1400"/>
              <a:buFont typeface="Arial"/>
              <a:buNone/>
            </a:pPr>
            <a:endParaRPr sz="1400" b="1" dirty="0">
              <a:solidFill>
                <a:srgbClr val="262626"/>
              </a:solidFill>
            </a:endParaRPr>
          </a:p>
          <a:p>
            <a:pPr marL="0" marR="0" lvl="0" indent="0" algn="l" rtl="0">
              <a:lnSpc>
                <a:spcPct val="100000"/>
              </a:lnSpc>
              <a:spcBef>
                <a:spcPts val="280"/>
              </a:spcBef>
              <a:spcAft>
                <a:spcPts val="0"/>
              </a:spcAft>
              <a:buClr>
                <a:srgbClr val="54565A"/>
              </a:buClr>
              <a:buSzPts val="1400"/>
              <a:buNone/>
            </a:pPr>
            <a:r>
              <a:rPr lang="en-US" sz="1400" b="1" dirty="0">
                <a:solidFill>
                  <a:schemeClr val="accent1"/>
                </a:solidFill>
              </a:rPr>
              <a:t>Kaiser Members </a:t>
            </a:r>
            <a:endParaRPr dirty="0"/>
          </a:p>
          <a:p>
            <a:pPr marL="0" marR="0" lvl="0" indent="0" algn="l" rtl="0">
              <a:lnSpc>
                <a:spcPct val="100000"/>
              </a:lnSpc>
              <a:spcBef>
                <a:spcPts val="0"/>
              </a:spcBef>
              <a:spcAft>
                <a:spcPts val="0"/>
              </a:spcAft>
              <a:buClr>
                <a:srgbClr val="FF0800"/>
              </a:buClr>
              <a:buSzPts val="2000"/>
              <a:buFont typeface="Arial"/>
              <a:buNone/>
            </a:pPr>
            <a:r>
              <a:rPr lang="en-US" sz="1400" i="0" u="none" strike="noStrike" cap="none" dirty="0">
                <a:solidFill>
                  <a:srgbClr val="000000"/>
                </a:solidFill>
              </a:rPr>
              <a:t>See a doctor via phone by calling </a:t>
            </a:r>
            <a:r>
              <a:rPr lang="en-US" sz="1400" b="1" i="0" u="none" strike="noStrike" cap="none" dirty="0">
                <a:solidFill>
                  <a:schemeClr val="accent1"/>
                </a:solidFill>
              </a:rPr>
              <a:t>866.454.8855</a:t>
            </a:r>
            <a:endParaRPr dirty="0"/>
          </a:p>
          <a:p>
            <a:pPr marL="0" marR="0" lvl="0" indent="0" algn="l" rtl="0">
              <a:lnSpc>
                <a:spcPct val="100000"/>
              </a:lnSpc>
              <a:spcBef>
                <a:spcPts val="0"/>
              </a:spcBef>
              <a:spcAft>
                <a:spcPts val="0"/>
              </a:spcAft>
              <a:buClr>
                <a:srgbClr val="FF0800"/>
              </a:buClr>
              <a:buSzPts val="2000"/>
              <a:buFont typeface="Arial"/>
              <a:buNone/>
            </a:pPr>
            <a:r>
              <a:rPr lang="en-US" sz="1400" i="0" u="none" strike="noStrike" cap="none" dirty="0">
                <a:solidFill>
                  <a:srgbClr val="000000"/>
                </a:solidFill>
              </a:rPr>
              <a:t>Or initiate a visit via video conference through </a:t>
            </a:r>
            <a:r>
              <a:rPr lang="en-US" sz="1400" b="1" i="0" u="sng" strike="noStrike" cap="none" dirty="0">
                <a:solidFill>
                  <a:schemeClr val="accent1"/>
                </a:solidFill>
                <a:hlinkClick r:id="rId4">
                  <a:extLst>
                    <a:ext uri="{A12FA001-AC4F-418D-AE19-62706E023703}">
                      <ahyp:hlinkClr xmlns:ahyp="http://schemas.microsoft.com/office/drawing/2018/hyperlinkcolor" val="tx"/>
                    </a:ext>
                  </a:extLst>
                </a:hlinkClick>
              </a:rPr>
              <a:t>mydoctor.kaiserpermanente.org/</a:t>
            </a:r>
            <a:r>
              <a:rPr lang="en-US" sz="1400" b="1" i="0" u="sng" strike="noStrike" cap="none" dirty="0" err="1">
                <a:solidFill>
                  <a:schemeClr val="accent1"/>
                </a:solidFill>
                <a:hlinkClick r:id="rId4">
                  <a:extLst>
                    <a:ext uri="{A12FA001-AC4F-418D-AE19-62706E023703}">
                      <ahyp:hlinkClr xmlns:ahyp="http://schemas.microsoft.com/office/drawing/2018/hyperlinkcolor" val="tx"/>
                    </a:ext>
                  </a:extLst>
                </a:hlinkClick>
              </a:rPr>
              <a:t>ncal</a:t>
            </a:r>
            <a:r>
              <a:rPr lang="en-US" sz="1400" b="1" i="0" u="sng" strike="noStrike" cap="none" dirty="0">
                <a:solidFill>
                  <a:schemeClr val="accent1"/>
                </a:solidFill>
                <a:hlinkClick r:id="rId4">
                  <a:extLst>
                    <a:ext uri="{A12FA001-AC4F-418D-AE19-62706E023703}">
                      <ahyp:hlinkClr xmlns:ahyp="http://schemas.microsoft.com/office/drawing/2018/hyperlinkcolor" val="tx"/>
                    </a:ext>
                  </a:extLst>
                </a:hlinkClick>
              </a:rPr>
              <a:t>/get-care/</a:t>
            </a:r>
            <a:endParaRPr sz="1400" b="1" i="0" u="sng" strike="noStrike" cap="none" dirty="0">
              <a:solidFill>
                <a:schemeClr val="accent1"/>
              </a:solidFill>
              <a:latin typeface="Roboto"/>
              <a:ea typeface="Roboto"/>
              <a:cs typeface="Roboto"/>
              <a:sym typeface="Roboto"/>
            </a:endParaRPr>
          </a:p>
          <a:p>
            <a:pPr marL="342900" lvl="0" indent="-215900" algn="l" rtl="0">
              <a:spcBef>
                <a:spcPts val="400"/>
              </a:spcBef>
              <a:spcAft>
                <a:spcPts val="0"/>
              </a:spcAft>
              <a:buClr>
                <a:srgbClr val="FF0800"/>
              </a:buClr>
              <a:buSzPts val="2000"/>
              <a:buNone/>
            </a:pPr>
            <a:endParaRPr sz="600" b="1" dirty="0">
              <a:solidFill>
                <a:schemeClr val="dk1"/>
              </a:solidFill>
            </a:endParaRPr>
          </a:p>
        </p:txBody>
      </p:sp>
      <p:sp>
        <p:nvSpPr>
          <p:cNvPr id="112" name="Google Shape;112;p9"/>
          <p:cNvSpPr txBox="1"/>
          <p:nvPr/>
        </p:nvSpPr>
        <p:spPr>
          <a:xfrm>
            <a:off x="2351475" y="2711865"/>
            <a:ext cx="4572000" cy="9234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54565A"/>
              </a:buClr>
              <a:buSzPts val="1200"/>
              <a:buFont typeface="Arial"/>
              <a:buChar char="•"/>
            </a:pPr>
            <a:r>
              <a:rPr lang="en-US" sz="1200" dirty="0">
                <a:solidFill>
                  <a:srgbClr val="262626"/>
                </a:solidFill>
                <a:latin typeface="Roboto"/>
                <a:ea typeface="Roboto"/>
                <a:cs typeface="Roboto"/>
                <a:sym typeface="Roboto"/>
              </a:rPr>
              <a:t>Headaches</a:t>
            </a:r>
            <a:endParaRPr dirty="0"/>
          </a:p>
          <a:p>
            <a:pPr marL="342900" marR="0" lvl="0" indent="-342900" algn="l" rtl="0">
              <a:lnSpc>
                <a:spcPct val="100000"/>
              </a:lnSpc>
              <a:spcBef>
                <a:spcPts val="240"/>
              </a:spcBef>
              <a:spcAft>
                <a:spcPts val="0"/>
              </a:spcAft>
              <a:buClr>
                <a:srgbClr val="54565A"/>
              </a:buClr>
              <a:buSzPts val="1200"/>
              <a:buFont typeface="Arial"/>
              <a:buChar char="•"/>
            </a:pPr>
            <a:r>
              <a:rPr lang="en-US" sz="1200" b="0" i="0" u="none" strike="noStrike" cap="none" dirty="0">
                <a:solidFill>
                  <a:srgbClr val="262626"/>
                </a:solidFill>
                <a:latin typeface="Roboto"/>
                <a:ea typeface="Roboto"/>
                <a:cs typeface="Roboto"/>
                <a:sym typeface="Roboto"/>
              </a:rPr>
              <a:t>Mental Health</a:t>
            </a:r>
            <a:endParaRPr dirty="0"/>
          </a:p>
          <a:p>
            <a:pPr marL="342900" marR="0" lvl="0" indent="-342900" algn="l" rtl="0">
              <a:lnSpc>
                <a:spcPct val="100000"/>
              </a:lnSpc>
              <a:spcBef>
                <a:spcPts val="240"/>
              </a:spcBef>
              <a:spcAft>
                <a:spcPts val="0"/>
              </a:spcAft>
              <a:buClr>
                <a:srgbClr val="54565A"/>
              </a:buClr>
              <a:buSzPts val="1200"/>
              <a:buFont typeface="Arial"/>
              <a:buChar char="•"/>
            </a:pPr>
            <a:r>
              <a:rPr lang="en-US" sz="1200" b="0" i="0" u="none" strike="noStrike" cap="none" dirty="0">
                <a:solidFill>
                  <a:srgbClr val="262626"/>
                </a:solidFill>
                <a:latin typeface="Roboto"/>
                <a:ea typeface="Roboto"/>
                <a:cs typeface="Roboto"/>
                <a:sym typeface="Roboto"/>
              </a:rPr>
              <a:t>Nausea</a:t>
            </a:r>
            <a:endParaRPr dirty="0"/>
          </a:p>
          <a:p>
            <a:pPr marL="342900" marR="0" lvl="0" indent="-342900" algn="l" rtl="0">
              <a:lnSpc>
                <a:spcPct val="100000"/>
              </a:lnSpc>
              <a:spcBef>
                <a:spcPts val="240"/>
              </a:spcBef>
              <a:spcAft>
                <a:spcPts val="0"/>
              </a:spcAft>
              <a:buClr>
                <a:srgbClr val="54565A"/>
              </a:buClr>
              <a:buSzPts val="1200"/>
              <a:buFont typeface="Arial"/>
              <a:buChar char="•"/>
            </a:pPr>
            <a:r>
              <a:rPr lang="en-US" sz="1200" dirty="0">
                <a:solidFill>
                  <a:srgbClr val="262626"/>
                </a:solidFill>
                <a:latin typeface="Roboto"/>
                <a:ea typeface="Roboto"/>
                <a:cs typeface="Roboto"/>
                <a:sym typeface="Roboto"/>
              </a:rPr>
              <a:t>Pink Eye</a:t>
            </a:r>
            <a:endParaRPr dirty="0"/>
          </a:p>
        </p:txBody>
      </p:sp>
      <p:sp>
        <p:nvSpPr>
          <p:cNvPr id="113" name="Google Shape;113;p9"/>
          <p:cNvSpPr txBox="1"/>
          <p:nvPr/>
        </p:nvSpPr>
        <p:spPr>
          <a:xfrm>
            <a:off x="4114800" y="2711865"/>
            <a:ext cx="4572000" cy="9234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54565A"/>
              </a:buClr>
              <a:buSzPts val="1200"/>
              <a:buFont typeface="Arial"/>
              <a:buChar char="•"/>
            </a:pPr>
            <a:r>
              <a:rPr lang="en-US" sz="1200" dirty="0">
                <a:solidFill>
                  <a:srgbClr val="262626"/>
                </a:solidFill>
                <a:latin typeface="Roboto"/>
                <a:ea typeface="Roboto"/>
                <a:cs typeface="Roboto"/>
                <a:sym typeface="Roboto"/>
              </a:rPr>
              <a:t>Respiratory and Sinus Infections</a:t>
            </a:r>
            <a:endParaRPr dirty="0"/>
          </a:p>
          <a:p>
            <a:pPr marL="342900" marR="0" lvl="0" indent="-342900" algn="l" rtl="0">
              <a:lnSpc>
                <a:spcPct val="100000"/>
              </a:lnSpc>
              <a:spcBef>
                <a:spcPts val="240"/>
              </a:spcBef>
              <a:spcAft>
                <a:spcPts val="0"/>
              </a:spcAft>
              <a:buClr>
                <a:srgbClr val="54565A"/>
              </a:buClr>
              <a:buSzPts val="1200"/>
              <a:buFont typeface="Arial"/>
              <a:buChar char="•"/>
            </a:pPr>
            <a:r>
              <a:rPr lang="en-US" sz="1200" b="0" i="0" u="none" strike="noStrike" cap="none" dirty="0">
                <a:solidFill>
                  <a:srgbClr val="262626"/>
                </a:solidFill>
                <a:latin typeface="Roboto"/>
                <a:ea typeface="Roboto"/>
                <a:cs typeface="Roboto"/>
                <a:sym typeface="Roboto"/>
              </a:rPr>
              <a:t>Sore Throat</a:t>
            </a:r>
            <a:endParaRPr dirty="0"/>
          </a:p>
          <a:p>
            <a:pPr marL="342900" marR="0" lvl="0" indent="-342900" algn="l" rtl="0">
              <a:lnSpc>
                <a:spcPct val="100000"/>
              </a:lnSpc>
              <a:spcBef>
                <a:spcPts val="240"/>
              </a:spcBef>
              <a:spcAft>
                <a:spcPts val="0"/>
              </a:spcAft>
              <a:buClr>
                <a:srgbClr val="54565A"/>
              </a:buClr>
              <a:buSzPts val="1200"/>
              <a:buFont typeface="Arial"/>
              <a:buChar char="•"/>
            </a:pPr>
            <a:r>
              <a:rPr lang="en-US" sz="1200" dirty="0">
                <a:solidFill>
                  <a:srgbClr val="262626"/>
                </a:solidFill>
                <a:latin typeface="Roboto"/>
                <a:ea typeface="Roboto"/>
                <a:cs typeface="Roboto"/>
                <a:sym typeface="Roboto"/>
              </a:rPr>
              <a:t>Urinary Tract Infection</a:t>
            </a:r>
            <a:endParaRPr dirty="0"/>
          </a:p>
          <a:p>
            <a:pPr marL="342900" marR="0" lvl="0" indent="-342900" algn="l" rtl="0">
              <a:lnSpc>
                <a:spcPct val="100000"/>
              </a:lnSpc>
              <a:spcBef>
                <a:spcPts val="240"/>
              </a:spcBef>
              <a:spcAft>
                <a:spcPts val="0"/>
              </a:spcAft>
              <a:buClr>
                <a:srgbClr val="54565A"/>
              </a:buClr>
              <a:buSzPts val="1200"/>
              <a:buFont typeface="Arial"/>
              <a:buChar char="•"/>
            </a:pPr>
            <a:r>
              <a:rPr lang="en-US" sz="1200" b="0" i="0" u="none" strike="noStrike" cap="none" dirty="0">
                <a:solidFill>
                  <a:srgbClr val="262626"/>
                </a:solidFill>
                <a:latin typeface="Roboto"/>
                <a:ea typeface="Roboto"/>
                <a:cs typeface="Roboto"/>
                <a:sym typeface="Roboto"/>
              </a:rPr>
              <a:t>&amp; more!</a:t>
            </a:r>
            <a:endParaRPr dirty="0"/>
          </a:p>
        </p:txBody>
      </p:sp>
      <p:sp>
        <p:nvSpPr>
          <p:cNvPr id="114" name="Google Shape;114;p9"/>
          <p:cNvSpPr txBox="1"/>
          <p:nvPr/>
        </p:nvSpPr>
        <p:spPr>
          <a:xfrm>
            <a:off x="457200" y="5791590"/>
            <a:ext cx="82296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chemeClr val="dk1"/>
                </a:solidFill>
                <a:latin typeface="Roboto"/>
                <a:ea typeface="Roboto"/>
                <a:cs typeface="Roboto"/>
                <a:sym typeface="Roboto"/>
              </a:rPr>
              <a:t>*Coverage may vary depending on the medical plan you are enrolled in </a:t>
            </a:r>
            <a:endParaRPr sz="1050"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Roboto"/>
              <a:buNone/>
            </a:pPr>
            <a:r>
              <a:rPr lang="en-US"/>
              <a:t>Wellness Support </a:t>
            </a:r>
            <a:endParaRPr/>
          </a:p>
        </p:txBody>
      </p:sp>
      <p:sp>
        <p:nvSpPr>
          <p:cNvPr id="150" name="Google Shape;150;p13"/>
          <p:cNvSpPr txBox="1">
            <a:spLocks noGrp="1"/>
          </p:cNvSpPr>
          <p:nvPr>
            <p:ph type="body" idx="1"/>
          </p:nvPr>
        </p:nvSpPr>
        <p:spPr>
          <a:xfrm>
            <a:off x="457200" y="1295401"/>
            <a:ext cx="8229600" cy="457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US" sz="1600">
                <a:solidFill>
                  <a:schemeClr val="dk1"/>
                </a:solidFill>
              </a:rPr>
              <a:t>Medical enrolled members have access to well-being resources at </a:t>
            </a:r>
            <a:r>
              <a:rPr lang="en-US" sz="1600" b="1">
                <a:solidFill>
                  <a:schemeClr val="dk1"/>
                </a:solidFill>
              </a:rPr>
              <a:t>no cost. </a:t>
            </a:r>
            <a:endParaRPr/>
          </a:p>
          <a:p>
            <a:pPr marL="342900" lvl="0" indent="-241300" algn="l" rtl="0">
              <a:spcBef>
                <a:spcPts val="320"/>
              </a:spcBef>
              <a:spcAft>
                <a:spcPts val="0"/>
              </a:spcAft>
              <a:buSzPts val="1600"/>
              <a:buNone/>
            </a:pPr>
            <a:endParaRPr sz="1600" b="1">
              <a:solidFill>
                <a:schemeClr val="dk1"/>
              </a:solidFill>
            </a:endParaRPr>
          </a:p>
          <a:p>
            <a:pPr marL="0" lvl="0" indent="0" algn="l" rtl="0">
              <a:spcBef>
                <a:spcPts val="320"/>
              </a:spcBef>
              <a:spcAft>
                <a:spcPts val="0"/>
              </a:spcAft>
              <a:buSzPts val="1600"/>
              <a:buNone/>
            </a:pPr>
            <a:endParaRPr sz="1600" b="1">
              <a:solidFill>
                <a:schemeClr val="dk1"/>
              </a:solidFill>
            </a:endParaRPr>
          </a:p>
          <a:p>
            <a:pPr marL="0" lvl="0" indent="0" algn="l" rtl="0">
              <a:spcBef>
                <a:spcPts val="320"/>
              </a:spcBef>
              <a:spcAft>
                <a:spcPts val="0"/>
              </a:spcAft>
              <a:buSzPts val="1600"/>
              <a:buNone/>
            </a:pPr>
            <a:endParaRPr sz="1600" b="1">
              <a:solidFill>
                <a:schemeClr val="dk1"/>
              </a:solidFill>
            </a:endParaRPr>
          </a:p>
          <a:p>
            <a:pPr marL="0" lvl="0" indent="0" algn="l" rtl="0">
              <a:spcBef>
                <a:spcPts val="320"/>
              </a:spcBef>
              <a:spcAft>
                <a:spcPts val="0"/>
              </a:spcAft>
              <a:buSzPts val="1600"/>
              <a:buNone/>
            </a:pPr>
            <a:endParaRPr sz="1600" b="1">
              <a:solidFill>
                <a:schemeClr val="dk1"/>
              </a:solidFill>
            </a:endParaRPr>
          </a:p>
          <a:p>
            <a:pPr marL="0" lvl="0" indent="0" algn="l" rtl="0">
              <a:spcBef>
                <a:spcPts val="320"/>
              </a:spcBef>
              <a:spcAft>
                <a:spcPts val="0"/>
              </a:spcAft>
              <a:buSzPts val="1600"/>
              <a:buNone/>
            </a:pPr>
            <a:endParaRPr sz="1600" b="1">
              <a:solidFill>
                <a:schemeClr val="accent1"/>
              </a:solidFill>
            </a:endParaRPr>
          </a:p>
          <a:p>
            <a:pPr marL="342900" lvl="0" indent="-254000" algn="l" rtl="0">
              <a:spcBef>
                <a:spcPts val="280"/>
              </a:spcBef>
              <a:spcAft>
                <a:spcPts val="0"/>
              </a:spcAft>
              <a:buSzPts val="1400"/>
              <a:buNone/>
            </a:pPr>
            <a:endParaRPr sz="1400"/>
          </a:p>
        </p:txBody>
      </p:sp>
      <p:sp>
        <p:nvSpPr>
          <p:cNvPr id="151" name="Google Shape;151;p13"/>
          <p:cNvSpPr/>
          <p:nvPr/>
        </p:nvSpPr>
        <p:spPr>
          <a:xfrm>
            <a:off x="457200" y="2014182"/>
            <a:ext cx="3886200" cy="3243618"/>
          </a:xfrm>
          <a:prstGeom prst="rect">
            <a:avLst/>
          </a:prstGeom>
          <a:solidFill>
            <a:srgbClr val="DDDDDD"/>
          </a:solidFill>
          <a:ln>
            <a:noFill/>
          </a:ln>
        </p:spPr>
        <p:txBody>
          <a:bodyPr spcFirstLastPara="1" wrap="square" lIns="182875" tIns="182875" rIns="182875" bIns="182875" anchor="b" anchorCtr="0">
            <a:noAutofit/>
          </a:bodyPr>
          <a:lstStyle/>
          <a:p>
            <a:pPr marL="0" marR="0" lvl="0" indent="0" algn="l" rtl="0">
              <a:spcBef>
                <a:spcPts val="0"/>
              </a:spcBef>
              <a:spcAft>
                <a:spcPts val="0"/>
              </a:spcAft>
              <a:buNone/>
            </a:pPr>
            <a:r>
              <a:rPr lang="en-US" sz="1800" b="1" dirty="0">
                <a:solidFill>
                  <a:schemeClr val="accent1"/>
                </a:solidFill>
                <a:latin typeface="Roboto"/>
                <a:ea typeface="Roboto"/>
                <a:cs typeface="Roboto"/>
                <a:sym typeface="Roboto"/>
              </a:rPr>
              <a:t>HealthComp Members</a:t>
            </a:r>
            <a:endParaRPr dirty="0"/>
          </a:p>
          <a:p>
            <a:pPr marL="0" marR="0" lvl="0" indent="0" algn="l" rtl="0">
              <a:spcBef>
                <a:spcPts val="0"/>
              </a:spcBef>
              <a:spcAft>
                <a:spcPts val="0"/>
              </a:spcAft>
              <a:buNone/>
            </a:pPr>
            <a:r>
              <a:rPr lang="en-US" sz="1200" b="1" dirty="0">
                <a:solidFill>
                  <a:schemeClr val="dk1"/>
                </a:solidFill>
                <a:latin typeface="Roboto"/>
                <a:ea typeface="Roboto"/>
                <a:cs typeface="Roboto"/>
                <a:sym typeface="Roboto"/>
              </a:rPr>
              <a:t>Resources available through Anthem</a:t>
            </a:r>
            <a:endParaRPr dirty="0"/>
          </a:p>
          <a:p>
            <a:pPr marL="0" marR="0" lvl="0" indent="0" algn="l" rtl="0">
              <a:spcBef>
                <a:spcPts val="0"/>
              </a:spcBef>
              <a:spcAft>
                <a:spcPts val="0"/>
              </a:spcAft>
              <a:buNone/>
            </a:pPr>
            <a:endParaRPr sz="1400" dirty="0">
              <a:solidFill>
                <a:schemeClr val="dk1"/>
              </a:solidFill>
              <a:latin typeface="Roboto"/>
              <a:ea typeface="Roboto"/>
              <a:cs typeface="Roboto"/>
              <a:sym typeface="Roboto"/>
            </a:endParaRPr>
          </a:p>
          <a:p>
            <a:pPr marL="0" marR="0" lvl="0" indent="0" algn="l" rtl="0">
              <a:spcBef>
                <a:spcPts val="0"/>
              </a:spcBef>
              <a:spcAft>
                <a:spcPts val="0"/>
              </a:spcAft>
              <a:buNone/>
            </a:pPr>
            <a:r>
              <a:rPr lang="en-US" sz="1200" b="1" u="sng" dirty="0">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rPr>
              <a:t>Learn to Live</a:t>
            </a:r>
            <a:endParaRPr sz="1200" b="1" dirty="0">
              <a:solidFill>
                <a:schemeClr val="dk1"/>
              </a:solidFill>
              <a:latin typeface="Roboto"/>
              <a:ea typeface="Roboto"/>
              <a:cs typeface="Roboto"/>
              <a:sym typeface="Roboto"/>
            </a:endParaRPr>
          </a:p>
          <a:p>
            <a:pPr marL="171450" marR="0" lvl="0" indent="-171450" algn="l" rtl="0">
              <a:spcBef>
                <a:spcPts val="0"/>
              </a:spcBef>
              <a:spcAft>
                <a:spcPts val="0"/>
              </a:spcAft>
              <a:buClr>
                <a:schemeClr val="dk1"/>
              </a:buClr>
              <a:buSzPts val="1200"/>
              <a:buFont typeface="Arial"/>
              <a:buChar char="•"/>
            </a:pPr>
            <a:r>
              <a:rPr lang="en-US" sz="1200" dirty="0">
                <a:solidFill>
                  <a:schemeClr val="dk1"/>
                </a:solidFill>
                <a:latin typeface="Roboto"/>
                <a:ea typeface="Roboto"/>
                <a:cs typeface="Roboto"/>
                <a:sym typeface="Roboto"/>
              </a:rPr>
              <a:t>Personalized one-on-one coaching</a:t>
            </a:r>
            <a:endParaRPr dirty="0"/>
          </a:p>
          <a:p>
            <a:pPr marL="171450" marR="0" lvl="0" indent="-171450" algn="l" rtl="0">
              <a:spcBef>
                <a:spcPts val="0"/>
              </a:spcBef>
              <a:spcAft>
                <a:spcPts val="0"/>
              </a:spcAft>
              <a:buClr>
                <a:schemeClr val="dk1"/>
              </a:buClr>
              <a:buSzPts val="1200"/>
              <a:buFont typeface="Arial"/>
              <a:buChar char="•"/>
            </a:pPr>
            <a:r>
              <a:rPr lang="en-US" sz="1200" dirty="0">
                <a:solidFill>
                  <a:schemeClr val="dk1"/>
                </a:solidFill>
                <a:latin typeface="Roboto"/>
                <a:ea typeface="Roboto"/>
                <a:cs typeface="Roboto"/>
                <a:sym typeface="Roboto"/>
              </a:rPr>
              <a:t>Live and on-demand webinars </a:t>
            </a:r>
            <a:endParaRPr dirty="0"/>
          </a:p>
          <a:p>
            <a:pPr marL="171450" marR="0" lvl="0" indent="-171450" algn="l" rtl="0">
              <a:spcBef>
                <a:spcPts val="0"/>
              </a:spcBef>
              <a:spcAft>
                <a:spcPts val="0"/>
              </a:spcAft>
              <a:buClr>
                <a:schemeClr val="dk1"/>
              </a:buClr>
              <a:buSzPts val="1200"/>
              <a:buFont typeface="Arial"/>
              <a:buChar char="•"/>
            </a:pPr>
            <a:r>
              <a:rPr lang="en-US" sz="1200" dirty="0">
                <a:solidFill>
                  <a:schemeClr val="dk1"/>
                </a:solidFill>
                <a:latin typeface="Roboto"/>
                <a:ea typeface="Roboto"/>
                <a:cs typeface="Roboto"/>
                <a:sym typeface="Roboto"/>
              </a:rPr>
              <a:t>Weekly text messages to help improve mood </a:t>
            </a:r>
            <a:endParaRPr dirty="0"/>
          </a:p>
          <a:p>
            <a:pPr marL="0" marR="0" lvl="0" indent="0" algn="l" rtl="0">
              <a:spcBef>
                <a:spcPts val="0"/>
              </a:spcBef>
              <a:spcAft>
                <a:spcPts val="0"/>
              </a:spcAft>
              <a:buNone/>
            </a:pPr>
            <a:endParaRPr sz="1200" dirty="0">
              <a:solidFill>
                <a:schemeClr val="dk1"/>
              </a:solidFill>
              <a:latin typeface="Roboto"/>
              <a:ea typeface="Roboto"/>
              <a:cs typeface="Roboto"/>
              <a:sym typeface="Roboto"/>
            </a:endParaRPr>
          </a:p>
          <a:p>
            <a:pPr marL="0" marR="0" lvl="0" indent="0" algn="l" rtl="0">
              <a:spcBef>
                <a:spcPts val="0"/>
              </a:spcBef>
              <a:spcAft>
                <a:spcPts val="0"/>
              </a:spcAft>
              <a:buNone/>
            </a:pPr>
            <a:r>
              <a:rPr lang="en-US" sz="1200" b="1" u="sng" dirty="0">
                <a:solidFill>
                  <a:schemeClr val="dk1"/>
                </a:solidFill>
                <a:latin typeface="Roboto"/>
                <a:ea typeface="Roboto"/>
                <a:cs typeface="Roboto"/>
                <a:sym typeface="Roboto"/>
                <a:hlinkClick r:id="rId4">
                  <a:extLst>
                    <a:ext uri="{A12FA001-AC4F-418D-AE19-62706E023703}">
                      <ahyp:hlinkClr xmlns:ahyp="http://schemas.microsoft.com/office/drawing/2018/hyperlinkcolor" val="tx"/>
                    </a:ext>
                  </a:extLst>
                </a:hlinkClick>
              </a:rPr>
              <a:t>Time Well Spent</a:t>
            </a:r>
            <a:endParaRPr sz="1200" b="1" dirty="0">
              <a:solidFill>
                <a:schemeClr val="dk1"/>
              </a:solidFill>
              <a:latin typeface="Roboto"/>
              <a:ea typeface="Roboto"/>
              <a:cs typeface="Roboto"/>
              <a:sym typeface="Roboto"/>
            </a:endParaRPr>
          </a:p>
          <a:p>
            <a:pPr marL="171450" marR="0" lvl="0" indent="-171450" algn="l" rtl="0">
              <a:spcBef>
                <a:spcPts val="0"/>
              </a:spcBef>
              <a:spcAft>
                <a:spcPts val="0"/>
              </a:spcAft>
              <a:buClr>
                <a:schemeClr val="dk1"/>
              </a:buClr>
              <a:buSzPts val="1200"/>
              <a:buFont typeface="Arial"/>
              <a:buChar char="•"/>
            </a:pPr>
            <a:r>
              <a:rPr lang="en-US" sz="1200" dirty="0">
                <a:solidFill>
                  <a:schemeClr val="dk1"/>
                </a:solidFill>
                <a:latin typeface="Roboto"/>
                <a:ea typeface="Roboto"/>
                <a:cs typeface="Roboto"/>
                <a:sym typeface="Roboto"/>
              </a:rPr>
              <a:t>Articles, podcasts and webinars on educational topics</a:t>
            </a:r>
            <a:endParaRPr dirty="0"/>
          </a:p>
          <a:p>
            <a:pPr marL="171450" marR="0" lvl="0" indent="-95250" algn="l" rtl="0">
              <a:spcBef>
                <a:spcPts val="0"/>
              </a:spcBef>
              <a:spcAft>
                <a:spcPts val="0"/>
              </a:spcAft>
              <a:buClr>
                <a:schemeClr val="dk1"/>
              </a:buClr>
              <a:buSzPts val="1200"/>
              <a:buFont typeface="Arial"/>
              <a:buNone/>
            </a:pPr>
            <a:endParaRPr sz="1200" dirty="0">
              <a:solidFill>
                <a:schemeClr val="dk1"/>
              </a:solidFill>
              <a:latin typeface="Roboto"/>
              <a:ea typeface="Roboto"/>
              <a:cs typeface="Roboto"/>
              <a:sym typeface="Roboto"/>
            </a:endParaRPr>
          </a:p>
          <a:p>
            <a:pPr marL="171450" marR="0" lvl="0" indent="-95250" algn="l" rtl="0">
              <a:spcBef>
                <a:spcPts val="0"/>
              </a:spcBef>
              <a:spcAft>
                <a:spcPts val="0"/>
              </a:spcAft>
              <a:buClr>
                <a:schemeClr val="dk1"/>
              </a:buClr>
              <a:buSzPts val="1200"/>
              <a:buFont typeface="Arial"/>
              <a:buNone/>
            </a:pPr>
            <a:endParaRPr sz="1200" dirty="0">
              <a:solidFill>
                <a:schemeClr val="dk1"/>
              </a:solidFill>
              <a:latin typeface="Roboto"/>
              <a:ea typeface="Roboto"/>
              <a:cs typeface="Roboto"/>
              <a:sym typeface="Roboto"/>
            </a:endParaRPr>
          </a:p>
        </p:txBody>
      </p:sp>
      <p:sp>
        <p:nvSpPr>
          <p:cNvPr id="152" name="Google Shape;152;p13"/>
          <p:cNvSpPr/>
          <p:nvPr/>
        </p:nvSpPr>
        <p:spPr>
          <a:xfrm>
            <a:off x="4601570" y="2014182"/>
            <a:ext cx="4267200" cy="3243618"/>
          </a:xfrm>
          <a:prstGeom prst="rect">
            <a:avLst/>
          </a:prstGeom>
          <a:solidFill>
            <a:srgbClr val="DDDDDD"/>
          </a:solidFill>
          <a:ln>
            <a:noFill/>
          </a:ln>
        </p:spPr>
        <p:txBody>
          <a:bodyPr spcFirstLastPara="1" wrap="square" lIns="182875" tIns="182875" rIns="182875" bIns="182875" anchor="b" anchorCtr="0">
            <a:noAutofit/>
          </a:bodyPr>
          <a:lstStyle/>
          <a:p>
            <a:pPr marL="0" marR="0" lvl="0" indent="0" algn="l" rtl="0">
              <a:spcBef>
                <a:spcPts val="0"/>
              </a:spcBef>
              <a:spcAft>
                <a:spcPts val="0"/>
              </a:spcAft>
              <a:buNone/>
            </a:pPr>
            <a:endParaRPr sz="1800" b="1">
              <a:solidFill>
                <a:schemeClr val="accent1"/>
              </a:solidFill>
              <a:latin typeface="Roboto"/>
              <a:ea typeface="Roboto"/>
              <a:cs typeface="Roboto"/>
              <a:sym typeface="Roboto"/>
            </a:endParaRPr>
          </a:p>
          <a:p>
            <a:pPr marL="0" marR="0" lvl="0" indent="0" algn="l" rtl="0">
              <a:spcBef>
                <a:spcPts val="0"/>
              </a:spcBef>
              <a:spcAft>
                <a:spcPts val="0"/>
              </a:spcAft>
              <a:buNone/>
            </a:pPr>
            <a:r>
              <a:rPr lang="en-US" sz="1800" b="1">
                <a:solidFill>
                  <a:schemeClr val="accent1"/>
                </a:solidFill>
                <a:latin typeface="Roboto"/>
                <a:ea typeface="Roboto"/>
                <a:cs typeface="Roboto"/>
                <a:sym typeface="Roboto"/>
              </a:rPr>
              <a:t>Kaiser Members </a:t>
            </a:r>
            <a:endParaRPr/>
          </a:p>
          <a:p>
            <a:pPr marL="0" marR="0" lvl="0" indent="0" algn="l" rtl="0">
              <a:spcBef>
                <a:spcPts val="0"/>
              </a:spcBef>
              <a:spcAft>
                <a:spcPts val="0"/>
              </a:spcAft>
              <a:buNone/>
            </a:pPr>
            <a:endParaRPr sz="1200" b="1" u="sng">
              <a:solidFill>
                <a:srgbClr val="CB2233"/>
              </a:solidFill>
              <a:latin typeface="Roboto"/>
              <a:ea typeface="Roboto"/>
              <a:cs typeface="Roboto"/>
              <a:sym typeface="Roboto"/>
              <a:hlinkClick r:id="rId5">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r>
              <a:rPr lang="en-US" sz="1200" b="1" u="sng">
                <a:solidFill>
                  <a:schemeClr val="dk1"/>
                </a:solidFill>
                <a:latin typeface="Roboto"/>
                <a:ea typeface="Roboto"/>
                <a:cs typeface="Roboto"/>
                <a:sym typeface="Roboto"/>
                <a:hlinkClick r:id="rId5">
                  <a:extLst>
                    <a:ext uri="{A12FA001-AC4F-418D-AE19-62706E023703}">
                      <ahyp:hlinkClr xmlns:ahyp="http://schemas.microsoft.com/office/drawing/2018/hyperlinkcolor" val="tx"/>
                    </a:ext>
                  </a:extLst>
                </a:hlinkClick>
              </a:rPr>
              <a:t>Self-Care Tools</a:t>
            </a:r>
            <a:endParaRPr sz="1200">
              <a:solidFill>
                <a:schemeClr val="dk1"/>
              </a:solidFill>
              <a:latin typeface="Roboto"/>
              <a:ea typeface="Roboto"/>
              <a:cs typeface="Roboto"/>
              <a:sym typeface="Roboto"/>
            </a:endParaRPr>
          </a:p>
          <a:p>
            <a:pPr marL="171450" marR="0" lvl="0" indent="-171450" algn="l" rtl="0">
              <a:spcBef>
                <a:spcPts val="0"/>
              </a:spcBef>
              <a:spcAft>
                <a:spcPts val="0"/>
              </a:spcAft>
              <a:buClr>
                <a:schemeClr val="dk1"/>
              </a:buClr>
              <a:buSzPts val="1200"/>
              <a:buFont typeface="Arial"/>
              <a:buChar char="•"/>
            </a:pPr>
            <a:r>
              <a:rPr lang="en-US" sz="1200" u="sng">
                <a:solidFill>
                  <a:schemeClr val="dk1"/>
                </a:solidFill>
                <a:latin typeface="Roboto"/>
                <a:ea typeface="Roboto"/>
                <a:cs typeface="Roboto"/>
                <a:sym typeface="Roboto"/>
                <a:hlinkClick r:id="rId5">
                  <a:extLst>
                    <a:ext uri="{A12FA001-AC4F-418D-AE19-62706E023703}">
                      <ahyp:hlinkClr xmlns:ahyp="http://schemas.microsoft.com/office/drawing/2018/hyperlinkcolor" val="tx"/>
                    </a:ext>
                  </a:extLst>
                </a:hlinkClick>
              </a:rPr>
              <a:t>Calm</a:t>
            </a:r>
            <a:r>
              <a:rPr lang="en-US" sz="1200">
                <a:solidFill>
                  <a:schemeClr val="dk1"/>
                </a:solidFill>
                <a:latin typeface="Roboto"/>
                <a:ea typeface="Roboto"/>
                <a:cs typeface="Roboto"/>
                <a:sym typeface="Roboto"/>
              </a:rPr>
              <a:t>: meditation and sleep app</a:t>
            </a:r>
            <a:endParaRPr/>
          </a:p>
          <a:p>
            <a:pPr marL="171450" marR="0" lvl="0" indent="-171450" algn="l" rtl="0">
              <a:spcBef>
                <a:spcPts val="0"/>
              </a:spcBef>
              <a:spcAft>
                <a:spcPts val="0"/>
              </a:spcAft>
              <a:buClr>
                <a:schemeClr val="dk1"/>
              </a:buClr>
              <a:buSzPts val="1200"/>
              <a:buFont typeface="Arial"/>
              <a:buChar char="•"/>
            </a:pPr>
            <a:r>
              <a:rPr lang="en-US" sz="1200" u="sng">
                <a:solidFill>
                  <a:schemeClr val="dk1"/>
                </a:solidFill>
                <a:latin typeface="Roboto"/>
                <a:ea typeface="Roboto"/>
                <a:cs typeface="Roboto"/>
                <a:sym typeface="Roboto"/>
                <a:hlinkClick r:id="rId5">
                  <a:extLst>
                    <a:ext uri="{A12FA001-AC4F-418D-AE19-62706E023703}">
                      <ahyp:hlinkClr xmlns:ahyp="http://schemas.microsoft.com/office/drawing/2018/hyperlinkcolor" val="tx"/>
                    </a:ext>
                  </a:extLst>
                </a:hlinkClick>
              </a:rPr>
              <a:t>Headspace</a:t>
            </a:r>
            <a:r>
              <a:rPr lang="en-US" sz="1200">
                <a:solidFill>
                  <a:schemeClr val="dk1"/>
                </a:solidFill>
                <a:latin typeface="Roboto"/>
                <a:ea typeface="Roboto"/>
                <a:cs typeface="Roboto"/>
                <a:sym typeface="Roboto"/>
              </a:rPr>
              <a:t> Care: one-on-one coaching and self-care activities</a:t>
            </a:r>
            <a:endParaRPr/>
          </a:p>
          <a:p>
            <a:pPr marL="171450" marR="0" lvl="0" indent="-171450" algn="l" rtl="0">
              <a:spcBef>
                <a:spcPts val="0"/>
              </a:spcBef>
              <a:spcAft>
                <a:spcPts val="0"/>
              </a:spcAft>
              <a:buClr>
                <a:schemeClr val="dk1"/>
              </a:buClr>
              <a:buSzPts val="1200"/>
              <a:buFont typeface="Arial"/>
              <a:buChar char="•"/>
            </a:pPr>
            <a:r>
              <a:rPr lang="en-US" sz="1200" u="sng">
                <a:solidFill>
                  <a:schemeClr val="dk1"/>
                </a:solidFill>
                <a:latin typeface="Roboto"/>
                <a:ea typeface="Roboto"/>
                <a:cs typeface="Roboto"/>
                <a:sym typeface="Roboto"/>
                <a:hlinkClick r:id="rId5">
                  <a:extLst>
                    <a:ext uri="{A12FA001-AC4F-418D-AE19-62706E023703}">
                      <ahyp:hlinkClr xmlns:ahyp="http://schemas.microsoft.com/office/drawing/2018/hyperlinkcolor" val="tx"/>
                    </a:ext>
                  </a:extLst>
                </a:hlinkClick>
              </a:rPr>
              <a:t>myStrength</a:t>
            </a:r>
            <a:r>
              <a:rPr lang="en-US" sz="1200">
                <a:solidFill>
                  <a:schemeClr val="dk1"/>
                </a:solidFill>
                <a:latin typeface="Roboto"/>
                <a:ea typeface="Roboto"/>
                <a:cs typeface="Roboto"/>
                <a:sym typeface="Roboto"/>
              </a:rPr>
              <a:t>: personalized plan to strengthen emotional health</a:t>
            </a:r>
            <a:endParaRPr/>
          </a:p>
          <a:p>
            <a:pPr marL="0" marR="0" lvl="0" indent="0" algn="l" rtl="0">
              <a:spcBef>
                <a:spcPts val="0"/>
              </a:spcBef>
              <a:spcAft>
                <a:spcPts val="0"/>
              </a:spcAft>
              <a:buNone/>
            </a:pPr>
            <a:endParaRPr sz="1200">
              <a:solidFill>
                <a:schemeClr val="dk1"/>
              </a:solidFill>
              <a:latin typeface="Roboto"/>
              <a:ea typeface="Roboto"/>
              <a:cs typeface="Roboto"/>
              <a:sym typeface="Roboto"/>
            </a:endParaRPr>
          </a:p>
          <a:p>
            <a:pPr marL="0" marR="0" lvl="0" indent="0" algn="l" rtl="0">
              <a:spcBef>
                <a:spcPts val="0"/>
              </a:spcBef>
              <a:spcAft>
                <a:spcPts val="0"/>
              </a:spcAft>
              <a:buNone/>
            </a:pPr>
            <a:r>
              <a:rPr lang="en-US" sz="1200" b="1" u="sng">
                <a:solidFill>
                  <a:schemeClr val="dk1"/>
                </a:solidFill>
                <a:latin typeface="Roboto"/>
                <a:ea typeface="Roboto"/>
                <a:cs typeface="Roboto"/>
                <a:sym typeface="Roboto"/>
                <a:hlinkClick r:id="rId6">
                  <a:extLst>
                    <a:ext uri="{A12FA001-AC4F-418D-AE19-62706E023703}">
                      <ahyp:hlinkClr xmlns:ahyp="http://schemas.microsoft.com/office/drawing/2018/hyperlinkcolor" val="tx"/>
                    </a:ext>
                  </a:extLst>
                </a:hlinkClick>
              </a:rPr>
              <a:t>Telephonic Coaching</a:t>
            </a:r>
            <a:endParaRPr sz="1200" b="1">
              <a:solidFill>
                <a:schemeClr val="dk1"/>
              </a:solidFill>
              <a:latin typeface="Roboto"/>
              <a:ea typeface="Roboto"/>
              <a:cs typeface="Roboto"/>
              <a:sym typeface="Roboto"/>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Roboto"/>
                <a:ea typeface="Roboto"/>
                <a:cs typeface="Roboto"/>
                <a:sym typeface="Roboto"/>
              </a:rPr>
              <a:t>One-on-one guidance and support from a dedicated coach </a:t>
            </a:r>
            <a:endParaRPr/>
          </a:p>
          <a:p>
            <a:pPr marL="171450" marR="0" lvl="0" indent="-95250" algn="l" rtl="0">
              <a:spcBef>
                <a:spcPts val="0"/>
              </a:spcBef>
              <a:spcAft>
                <a:spcPts val="0"/>
              </a:spcAft>
              <a:buClr>
                <a:schemeClr val="dk1"/>
              </a:buClr>
              <a:buSzPts val="1200"/>
              <a:buFont typeface="Arial"/>
              <a:buNone/>
            </a:pPr>
            <a:endParaRPr sz="1200">
              <a:solidFill>
                <a:schemeClr val="dk1"/>
              </a:solidFill>
              <a:latin typeface="Roboto"/>
              <a:ea typeface="Roboto"/>
              <a:cs typeface="Roboto"/>
              <a:sym typeface="Roboto"/>
            </a:endParaRPr>
          </a:p>
        </p:txBody>
      </p:sp>
      <p:pic>
        <p:nvPicPr>
          <p:cNvPr id="153" name="Google Shape;153;p13" descr="Kaiser Permanente Logo and symbol, meaning, history, PNG, brand"/>
          <p:cNvPicPr preferRelativeResize="0"/>
          <p:nvPr/>
        </p:nvPicPr>
        <p:blipFill rotWithShape="1">
          <a:blip r:embed="rId7">
            <a:alphaModFix/>
          </a:blip>
          <a:srcRect/>
          <a:stretch/>
        </p:blipFill>
        <p:spPr>
          <a:xfrm>
            <a:off x="7585690" y="1997229"/>
            <a:ext cx="1126131" cy="703832"/>
          </a:xfrm>
          <a:prstGeom prst="rect">
            <a:avLst/>
          </a:prstGeom>
          <a:noFill/>
          <a:ln>
            <a:noFill/>
          </a:ln>
        </p:spPr>
      </p:pic>
      <p:pic>
        <p:nvPicPr>
          <p:cNvPr id="154" name="Google Shape;154;p13" descr="Find A Provider - HCHealthBenefits"/>
          <p:cNvPicPr preferRelativeResize="0"/>
          <p:nvPr/>
        </p:nvPicPr>
        <p:blipFill rotWithShape="1">
          <a:blip r:embed="rId8">
            <a:alphaModFix/>
          </a:blip>
          <a:srcRect/>
          <a:stretch/>
        </p:blipFill>
        <p:spPr>
          <a:xfrm>
            <a:off x="3146378" y="2251704"/>
            <a:ext cx="1181100" cy="19488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Roboto"/>
              <a:buNone/>
            </a:pPr>
            <a:r>
              <a:rPr lang="en-US"/>
              <a:t>Know Where to go for Care </a:t>
            </a:r>
            <a:endParaRPr/>
          </a:p>
        </p:txBody>
      </p:sp>
      <p:sp>
        <p:nvSpPr>
          <p:cNvPr id="121" name="Google Shape;121;p10"/>
          <p:cNvSpPr txBox="1"/>
          <p:nvPr/>
        </p:nvSpPr>
        <p:spPr>
          <a:xfrm>
            <a:off x="741523" y="1202249"/>
            <a:ext cx="8317200" cy="71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600"/>
              <a:buFont typeface="Arial"/>
              <a:buNone/>
            </a:pPr>
            <a:endParaRPr sz="2400" b="1" i="0" u="none" strike="noStrike" cap="none">
              <a:solidFill>
                <a:srgbClr val="7F7F7F"/>
              </a:solidFill>
              <a:latin typeface="Arial"/>
              <a:ea typeface="Arial"/>
              <a:cs typeface="Arial"/>
              <a:sym typeface="Arial"/>
            </a:endParaRPr>
          </a:p>
        </p:txBody>
      </p:sp>
      <p:sp>
        <p:nvSpPr>
          <p:cNvPr id="122" name="Google Shape;122;p10"/>
          <p:cNvSpPr/>
          <p:nvPr/>
        </p:nvSpPr>
        <p:spPr>
          <a:xfrm>
            <a:off x="5365205" y="1276375"/>
            <a:ext cx="2945779" cy="475488"/>
          </a:xfrm>
          <a:prstGeom prst="rightArrow">
            <a:avLst>
              <a:gd name="adj1" fmla="val 50000"/>
              <a:gd name="adj2" fmla="val 50000"/>
            </a:avLst>
          </a:prstGeom>
          <a:solidFill>
            <a:schemeClr val="accen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HIGHER</a:t>
            </a:r>
            <a:endParaRPr/>
          </a:p>
        </p:txBody>
      </p:sp>
      <p:sp>
        <p:nvSpPr>
          <p:cNvPr id="123" name="Google Shape;123;p10"/>
          <p:cNvSpPr/>
          <p:nvPr/>
        </p:nvSpPr>
        <p:spPr>
          <a:xfrm rot="10800000">
            <a:off x="741519" y="1276374"/>
            <a:ext cx="2945779" cy="473524"/>
          </a:xfrm>
          <a:prstGeom prst="rightArrow">
            <a:avLst>
              <a:gd name="adj1" fmla="val 50000"/>
              <a:gd name="adj2" fmla="val 50000"/>
            </a:avLst>
          </a:prstGeom>
          <a:solidFill>
            <a:srgbClr val="00B050"/>
          </a:solidFill>
          <a:ln w="25400" cap="flat" cmpd="sng">
            <a:solidFill>
              <a:srgbClr val="01524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 name="Google Shape;124;p10"/>
          <p:cNvSpPr txBox="1"/>
          <p:nvPr/>
        </p:nvSpPr>
        <p:spPr>
          <a:xfrm>
            <a:off x="3687302" y="1337846"/>
            <a:ext cx="1677903"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u="sng">
                <a:solidFill>
                  <a:schemeClr val="dk1"/>
                </a:solidFill>
                <a:latin typeface="Roboto"/>
                <a:ea typeface="Roboto"/>
                <a:cs typeface="Roboto"/>
                <a:sym typeface="Roboto"/>
              </a:rPr>
              <a:t>Cost and Time</a:t>
            </a:r>
            <a:endParaRPr/>
          </a:p>
        </p:txBody>
      </p:sp>
      <p:graphicFrame>
        <p:nvGraphicFramePr>
          <p:cNvPr id="125" name="Google Shape;125;p10"/>
          <p:cNvGraphicFramePr/>
          <p:nvPr/>
        </p:nvGraphicFramePr>
        <p:xfrm>
          <a:off x="349794" y="1957053"/>
          <a:ext cx="8444375" cy="4084360"/>
        </p:xfrm>
        <a:graphic>
          <a:graphicData uri="http://schemas.openxmlformats.org/drawingml/2006/table">
            <a:tbl>
              <a:tblPr firstRow="1" bandRow="1">
                <a:noFill/>
                <a:tableStyleId>{543D3FAE-EA19-446B-8184-BF9FC8215504}</a:tableStyleId>
              </a:tblPr>
              <a:tblGrid>
                <a:gridCol w="1688875">
                  <a:extLst>
                    <a:ext uri="{9D8B030D-6E8A-4147-A177-3AD203B41FA5}">
                      <a16:colId xmlns:a16="http://schemas.microsoft.com/office/drawing/2014/main" val="20000"/>
                    </a:ext>
                  </a:extLst>
                </a:gridCol>
                <a:gridCol w="1688875">
                  <a:extLst>
                    <a:ext uri="{9D8B030D-6E8A-4147-A177-3AD203B41FA5}">
                      <a16:colId xmlns:a16="http://schemas.microsoft.com/office/drawing/2014/main" val="20001"/>
                    </a:ext>
                  </a:extLst>
                </a:gridCol>
                <a:gridCol w="1688875">
                  <a:extLst>
                    <a:ext uri="{9D8B030D-6E8A-4147-A177-3AD203B41FA5}">
                      <a16:colId xmlns:a16="http://schemas.microsoft.com/office/drawing/2014/main" val="20002"/>
                    </a:ext>
                  </a:extLst>
                </a:gridCol>
                <a:gridCol w="1688875">
                  <a:extLst>
                    <a:ext uri="{9D8B030D-6E8A-4147-A177-3AD203B41FA5}">
                      <a16:colId xmlns:a16="http://schemas.microsoft.com/office/drawing/2014/main" val="20003"/>
                    </a:ext>
                  </a:extLst>
                </a:gridCol>
                <a:gridCol w="1688875">
                  <a:extLst>
                    <a:ext uri="{9D8B030D-6E8A-4147-A177-3AD203B41FA5}">
                      <a16:colId xmlns:a16="http://schemas.microsoft.com/office/drawing/2014/main" val="20004"/>
                    </a:ext>
                  </a:extLst>
                </a:gridCol>
              </a:tblGrid>
              <a:tr h="410350">
                <a:tc>
                  <a:txBody>
                    <a:bodyPr/>
                    <a:lstStyle/>
                    <a:p>
                      <a:pPr marL="0" marR="0" lvl="0" indent="0" algn="ctr" rtl="0">
                        <a:spcBef>
                          <a:spcPts val="0"/>
                        </a:spcBef>
                        <a:spcAft>
                          <a:spcPts val="0"/>
                        </a:spcAft>
                        <a:buNone/>
                      </a:pPr>
                      <a:r>
                        <a:rPr lang="en-US" sz="1200">
                          <a:latin typeface="Roboto"/>
                          <a:ea typeface="Roboto"/>
                          <a:cs typeface="Roboto"/>
                          <a:sym typeface="Roboto"/>
                        </a:rPr>
                        <a:t>Virtual Care</a:t>
                      </a:r>
                      <a:endParaRPr/>
                    </a:p>
                  </a:txBody>
                  <a:tcPr marL="91450" marR="91450" marT="45725" marB="45725">
                    <a:solidFill>
                      <a:srgbClr val="54AC58"/>
                    </a:solidFill>
                  </a:tcPr>
                </a:tc>
                <a:tc>
                  <a:txBody>
                    <a:bodyPr/>
                    <a:lstStyle/>
                    <a:p>
                      <a:pPr marL="0" marR="0" lvl="0" indent="0" algn="ctr" rtl="0">
                        <a:spcBef>
                          <a:spcPts val="0"/>
                        </a:spcBef>
                        <a:spcAft>
                          <a:spcPts val="0"/>
                        </a:spcAft>
                        <a:buNone/>
                      </a:pPr>
                      <a:r>
                        <a:rPr lang="en-US" sz="1200">
                          <a:latin typeface="Roboto"/>
                          <a:ea typeface="Roboto"/>
                          <a:cs typeface="Roboto"/>
                          <a:sym typeface="Roboto"/>
                        </a:rPr>
                        <a:t>Convenience Care Clinic</a:t>
                      </a:r>
                      <a:endParaRPr/>
                    </a:p>
                  </a:txBody>
                  <a:tcPr marL="91450" marR="91450" marT="45725" marB="45725">
                    <a:solidFill>
                      <a:srgbClr val="54AC58"/>
                    </a:solidFill>
                  </a:tcPr>
                </a:tc>
                <a:tc>
                  <a:txBody>
                    <a:bodyPr/>
                    <a:lstStyle/>
                    <a:p>
                      <a:pPr marL="0" marR="0" lvl="0" indent="0" algn="ctr" rtl="0">
                        <a:spcBef>
                          <a:spcPts val="0"/>
                        </a:spcBef>
                        <a:spcAft>
                          <a:spcPts val="0"/>
                        </a:spcAft>
                        <a:buNone/>
                      </a:pPr>
                      <a:r>
                        <a:rPr lang="en-US" sz="1200">
                          <a:latin typeface="Roboto"/>
                          <a:ea typeface="Roboto"/>
                          <a:cs typeface="Roboto"/>
                          <a:sym typeface="Roboto"/>
                        </a:rPr>
                        <a:t>Healthcare Provider’s Office</a:t>
                      </a:r>
                      <a:endParaRPr/>
                    </a:p>
                  </a:txBody>
                  <a:tcPr marL="91450" marR="91450" marT="45725" marB="45725">
                    <a:solidFill>
                      <a:srgbClr val="54AC58"/>
                    </a:solidFill>
                  </a:tcPr>
                </a:tc>
                <a:tc>
                  <a:txBody>
                    <a:bodyPr/>
                    <a:lstStyle/>
                    <a:p>
                      <a:pPr marL="0" marR="0" lvl="0" indent="0" algn="ctr" rtl="0">
                        <a:spcBef>
                          <a:spcPts val="0"/>
                        </a:spcBef>
                        <a:spcAft>
                          <a:spcPts val="0"/>
                        </a:spcAft>
                        <a:buNone/>
                      </a:pPr>
                      <a:r>
                        <a:rPr lang="en-US" sz="1200">
                          <a:latin typeface="Roboto"/>
                          <a:ea typeface="Roboto"/>
                          <a:cs typeface="Roboto"/>
                          <a:sym typeface="Roboto"/>
                        </a:rPr>
                        <a:t>Urgent Care Center</a:t>
                      </a:r>
                      <a:endParaRPr/>
                    </a:p>
                  </a:txBody>
                  <a:tcPr marL="91450" marR="91450" marT="45725" marB="45725">
                    <a:solidFill>
                      <a:srgbClr val="900000"/>
                    </a:solidFill>
                  </a:tcPr>
                </a:tc>
                <a:tc>
                  <a:txBody>
                    <a:bodyPr/>
                    <a:lstStyle/>
                    <a:p>
                      <a:pPr marL="0" marR="0" lvl="0" indent="0" algn="ctr" rtl="0">
                        <a:spcBef>
                          <a:spcPts val="0"/>
                        </a:spcBef>
                        <a:spcAft>
                          <a:spcPts val="0"/>
                        </a:spcAft>
                        <a:buNone/>
                      </a:pPr>
                      <a:r>
                        <a:rPr lang="en-US" sz="1200">
                          <a:latin typeface="Roboto"/>
                          <a:ea typeface="Roboto"/>
                          <a:cs typeface="Roboto"/>
                          <a:sym typeface="Roboto"/>
                        </a:rPr>
                        <a:t>Emergency Room</a:t>
                      </a:r>
                      <a:endParaRPr/>
                    </a:p>
                  </a:txBody>
                  <a:tcPr marL="91450" marR="91450" marT="45725" marB="45725">
                    <a:solidFill>
                      <a:srgbClr val="FF0000"/>
                    </a:solidFill>
                  </a:tcPr>
                </a:tc>
                <a:extLst>
                  <a:ext uri="{0D108BD9-81ED-4DB2-BD59-A6C34878D82A}">
                    <a16:rowId xmlns:a16="http://schemas.microsoft.com/office/drawing/2014/main" val="10000"/>
                  </a:ext>
                </a:extLst>
              </a:tr>
              <a:tr h="1041650">
                <a:tc>
                  <a:txBody>
                    <a:bodyPr/>
                    <a:lstStyle/>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Minor medical conditions</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Video or phone through LiveHealth Online (HealthComp Members) or My Doctor Online (Kaiser Members)</a:t>
                      </a:r>
                      <a:endParaRPr sz="1000">
                        <a:highlight>
                          <a:srgbClr val="FFFF00"/>
                        </a:highlight>
                        <a:latin typeface="Roboto"/>
                        <a:ea typeface="Roboto"/>
                        <a:cs typeface="Roboto"/>
                        <a:sym typeface="Roboto"/>
                      </a:endParaRPr>
                    </a:p>
                  </a:txBody>
                  <a:tcPr marL="91450" marR="91450" marT="45725" marB="45725">
                    <a:solidFill>
                      <a:srgbClr val="DDF1E7"/>
                    </a:solidFill>
                  </a:tcPr>
                </a:tc>
                <a:tc>
                  <a:txBody>
                    <a:bodyPr/>
                    <a:lstStyle/>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Minor medical concerns</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Located in retail stores and pharmacies</a:t>
                      </a:r>
                      <a:endParaRPr/>
                    </a:p>
                  </a:txBody>
                  <a:tcPr marL="91450" marR="91450" marT="45725" marB="45725">
                    <a:solidFill>
                      <a:srgbClr val="DDF1E7"/>
                    </a:solidFill>
                  </a:tcPr>
                </a:tc>
                <a:tc>
                  <a:txBody>
                    <a:bodyPr/>
                    <a:lstStyle/>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Routine or preventive care</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Many PCP’s offer virtual care</a:t>
                      </a:r>
                      <a:endParaRPr/>
                    </a:p>
                  </a:txBody>
                  <a:tcPr marL="91450" marR="91450" marT="45725" marB="45725">
                    <a:solidFill>
                      <a:srgbClr val="DDF1E7"/>
                    </a:solidFill>
                  </a:tcPr>
                </a:tc>
                <a:tc>
                  <a:txBody>
                    <a:bodyPr/>
                    <a:lstStyle/>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Conditions that aren’t life threatening</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Usually offer extended hours</a:t>
                      </a:r>
                      <a:endParaRPr/>
                    </a:p>
                  </a:txBody>
                  <a:tcPr marL="91450" marR="91450" marT="45725" marB="45725">
                    <a:solidFill>
                      <a:srgbClr val="F7CED3"/>
                    </a:solidFill>
                  </a:tcPr>
                </a:tc>
                <a:tc>
                  <a:txBody>
                    <a:bodyPr/>
                    <a:lstStyle/>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Immediate treatment of critical injuries or illness</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Open 24/7</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If a situation seems life threatening, call 911 or go to the nearest ER</a:t>
                      </a:r>
                      <a:endParaRPr/>
                    </a:p>
                  </a:txBody>
                  <a:tcPr marL="91450" marR="91450" marT="45725" marB="45725">
                    <a:solidFill>
                      <a:srgbClr val="FFCCCC"/>
                    </a:solidFill>
                  </a:tcPr>
                </a:tc>
                <a:extLst>
                  <a:ext uri="{0D108BD9-81ED-4DB2-BD59-A6C34878D82A}">
                    <a16:rowId xmlns:a16="http://schemas.microsoft.com/office/drawing/2014/main" val="10001"/>
                  </a:ext>
                </a:extLst>
              </a:tr>
              <a:tr h="1439200">
                <a:tc>
                  <a:txBody>
                    <a:bodyPr/>
                    <a:lstStyle/>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Colds and flu</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Rashes</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Sore throats</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Headaches</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Stomachaches </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Fever </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Allergies</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UTIs</a:t>
                      </a:r>
                      <a:endParaRPr/>
                    </a:p>
                  </a:txBody>
                  <a:tcPr marL="91450" marR="91450" marT="45725" marB="45725">
                    <a:solidFill>
                      <a:srgbClr val="DDF1E7"/>
                    </a:solidFill>
                  </a:tcPr>
                </a:tc>
                <a:tc>
                  <a:txBody>
                    <a:bodyPr/>
                    <a:lstStyle/>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Colds and flu</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Rashes or skin conditions</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Sore throats, earaches, sinus pain</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Minor cuts or burns</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Vaccines</a:t>
                      </a:r>
                      <a:endParaRPr/>
                    </a:p>
                  </a:txBody>
                  <a:tcPr marL="91450" marR="91450" marT="45725" marB="45725">
                    <a:solidFill>
                      <a:srgbClr val="DDF1E7"/>
                    </a:solidFill>
                  </a:tcPr>
                </a:tc>
                <a:tc>
                  <a:txBody>
                    <a:bodyPr/>
                    <a:lstStyle/>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General health issues</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Preventive care</a:t>
                      </a:r>
                      <a:endParaRPr/>
                    </a:p>
                    <a:p>
                      <a:pPr marL="171450" marR="0" lvl="0" indent="-171450" algn="l" rtl="0">
                        <a:spcBef>
                          <a:spcPts val="0"/>
                        </a:spcBef>
                        <a:spcAft>
                          <a:spcPts val="0"/>
                        </a:spcAft>
                        <a:buClr>
                          <a:schemeClr val="dk1"/>
                        </a:buClr>
                        <a:buSzPts val="1000"/>
                        <a:buFont typeface="Arial"/>
                        <a:buChar char="•"/>
                      </a:pPr>
                      <a:r>
                        <a:rPr lang="en-US" sz="1000" b="0" i="0" u="none" strike="noStrike" cap="none">
                          <a:solidFill>
                            <a:schemeClr val="dk1"/>
                          </a:solidFill>
                          <a:latin typeface="Roboto"/>
                          <a:ea typeface="Roboto"/>
                          <a:cs typeface="Roboto"/>
                          <a:sym typeface="Roboto"/>
                        </a:rPr>
                        <a:t>Routine</a:t>
                      </a:r>
                      <a:r>
                        <a:rPr lang="en-US" sz="1000">
                          <a:latin typeface="Roboto"/>
                          <a:ea typeface="Roboto"/>
                          <a:cs typeface="Roboto"/>
                          <a:sym typeface="Roboto"/>
                        </a:rPr>
                        <a:t> check-ups</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Vaccines and screenings</a:t>
                      </a:r>
                      <a:endParaRPr/>
                    </a:p>
                  </a:txBody>
                  <a:tcPr marL="91450" marR="91450" marT="45725" marB="45725">
                    <a:solidFill>
                      <a:srgbClr val="DDF1E7"/>
                    </a:solidFill>
                  </a:tcPr>
                </a:tc>
                <a:tc>
                  <a:txBody>
                    <a:bodyPr/>
                    <a:lstStyle/>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Fever and flu</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Minor cuts, sprains, burns, rashes</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Headaches</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Lower back pain</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Joint pain</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Minor respiratory symptoms </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UTIs</a:t>
                      </a:r>
                      <a:endParaRPr/>
                    </a:p>
                    <a:p>
                      <a:pPr marL="171450" marR="0" lvl="0" indent="-107950" algn="l" rtl="0">
                        <a:spcBef>
                          <a:spcPts val="0"/>
                        </a:spcBef>
                        <a:spcAft>
                          <a:spcPts val="0"/>
                        </a:spcAft>
                        <a:buClr>
                          <a:schemeClr val="dk1"/>
                        </a:buClr>
                        <a:buSzPts val="1000"/>
                        <a:buFont typeface="Arial"/>
                        <a:buNone/>
                      </a:pPr>
                      <a:endParaRPr sz="1000">
                        <a:latin typeface="Roboto"/>
                        <a:ea typeface="Roboto"/>
                        <a:cs typeface="Roboto"/>
                        <a:sym typeface="Roboto"/>
                      </a:endParaRPr>
                    </a:p>
                  </a:txBody>
                  <a:tcPr marL="91450" marR="91450" marT="45725" marB="45725">
                    <a:solidFill>
                      <a:srgbClr val="F7CED3"/>
                    </a:solidFill>
                  </a:tcPr>
                </a:tc>
                <a:tc>
                  <a:txBody>
                    <a:bodyPr/>
                    <a:lstStyle/>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Sudden numbness, weakness</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Uncontrolled bleeding</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Seizure or loss of consciousness</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Shortness of breath</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Chest pain</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Head injury/trauma</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Blurry or loss of vision</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Severe cuts or burns</a:t>
                      </a:r>
                      <a:endParaRPr/>
                    </a:p>
                  </a:txBody>
                  <a:tcPr marL="91450" marR="91450" marT="45725" marB="45725">
                    <a:solidFill>
                      <a:srgbClr val="FFCCCC"/>
                    </a:solidFill>
                  </a:tcPr>
                </a:tc>
                <a:extLst>
                  <a:ext uri="{0D108BD9-81ED-4DB2-BD59-A6C34878D82A}">
                    <a16:rowId xmlns:a16="http://schemas.microsoft.com/office/drawing/2014/main" val="10002"/>
                  </a:ext>
                </a:extLst>
              </a:tr>
              <a:tr h="568175">
                <a:tc>
                  <a:txBody>
                    <a:bodyPr/>
                    <a:lstStyle/>
                    <a:p>
                      <a:pPr marL="171450" marR="0" lvl="0" indent="-171450" algn="l" rtl="0">
                        <a:spcBef>
                          <a:spcPts val="0"/>
                        </a:spcBef>
                        <a:spcAft>
                          <a:spcPts val="0"/>
                        </a:spcAft>
                        <a:buClr>
                          <a:schemeClr val="dk1"/>
                        </a:buClr>
                        <a:buSzPts val="1000"/>
                        <a:buFont typeface="Arial"/>
                        <a:buChar char="•"/>
                      </a:pPr>
                      <a:r>
                        <a:rPr lang="en-US" sz="1000" b="0">
                          <a:latin typeface="Roboto"/>
                          <a:ea typeface="Roboto"/>
                          <a:cs typeface="Roboto"/>
                          <a:sym typeface="Roboto"/>
                        </a:rPr>
                        <a:t>Same/lower cost than a visit with your PCP</a:t>
                      </a:r>
                      <a:endParaRPr/>
                    </a:p>
                    <a:p>
                      <a:pPr marL="171450" marR="0" lvl="0" indent="-171450" algn="l" rtl="0">
                        <a:spcBef>
                          <a:spcPts val="0"/>
                        </a:spcBef>
                        <a:spcAft>
                          <a:spcPts val="0"/>
                        </a:spcAft>
                        <a:buClr>
                          <a:schemeClr val="dk1"/>
                        </a:buClr>
                        <a:buSzPts val="1000"/>
                        <a:buFont typeface="Arial"/>
                        <a:buChar char="•"/>
                      </a:pPr>
                      <a:r>
                        <a:rPr lang="en-US" sz="1000" b="0">
                          <a:latin typeface="Roboto"/>
                          <a:ea typeface="Roboto"/>
                          <a:cs typeface="Roboto"/>
                          <a:sym typeface="Roboto"/>
                        </a:rPr>
                        <a:t>Appointments typically in an hour or less</a:t>
                      </a:r>
                      <a:endParaRPr/>
                    </a:p>
                  </a:txBody>
                  <a:tcPr marL="91450" marR="91450" marT="45725" marB="45725">
                    <a:solidFill>
                      <a:srgbClr val="DDF1E7"/>
                    </a:solidFill>
                  </a:tcPr>
                </a:tc>
                <a:tc>
                  <a:txBody>
                    <a:bodyPr/>
                    <a:lstStyle/>
                    <a:p>
                      <a:pPr marL="171450" marR="0" lvl="0" indent="-171450" algn="l" rtl="0">
                        <a:spcBef>
                          <a:spcPts val="0"/>
                        </a:spcBef>
                        <a:spcAft>
                          <a:spcPts val="0"/>
                        </a:spcAft>
                        <a:buClr>
                          <a:schemeClr val="dk1"/>
                        </a:buClr>
                        <a:buSzPts val="1000"/>
                        <a:buFont typeface="Arial"/>
                        <a:buChar char="•"/>
                      </a:pPr>
                      <a:r>
                        <a:rPr lang="en-US" sz="1000" b="0">
                          <a:latin typeface="Roboto"/>
                          <a:ea typeface="Roboto"/>
                          <a:cs typeface="Roboto"/>
                          <a:sym typeface="Roboto"/>
                        </a:rPr>
                        <a:t>Same/lower cost than a visit with your PCP</a:t>
                      </a:r>
                      <a:endParaRPr/>
                    </a:p>
                    <a:p>
                      <a:pPr marL="171450" marR="0" lvl="0" indent="-171450" algn="l" rtl="0">
                        <a:spcBef>
                          <a:spcPts val="0"/>
                        </a:spcBef>
                        <a:spcAft>
                          <a:spcPts val="0"/>
                        </a:spcAft>
                        <a:buClr>
                          <a:schemeClr val="dk1"/>
                        </a:buClr>
                        <a:buSzPts val="1000"/>
                        <a:buFont typeface="Arial"/>
                        <a:buChar char="•"/>
                      </a:pPr>
                      <a:r>
                        <a:rPr lang="en-US" sz="1000" b="0">
                          <a:latin typeface="Roboto"/>
                          <a:ea typeface="Roboto"/>
                          <a:cs typeface="Roboto"/>
                          <a:sym typeface="Roboto"/>
                        </a:rPr>
                        <a:t>No appointment needed</a:t>
                      </a:r>
                      <a:endParaRPr sz="1000">
                        <a:latin typeface="Roboto"/>
                        <a:ea typeface="Roboto"/>
                        <a:cs typeface="Roboto"/>
                        <a:sym typeface="Roboto"/>
                      </a:endParaRPr>
                    </a:p>
                  </a:txBody>
                  <a:tcPr marL="91450" marR="91450" marT="45725" marB="45725">
                    <a:solidFill>
                      <a:srgbClr val="DDF1E7"/>
                    </a:solidFill>
                  </a:tcPr>
                </a:tc>
                <a:tc>
                  <a:txBody>
                    <a:bodyPr/>
                    <a:lstStyle/>
                    <a:p>
                      <a:pPr marL="171450" marR="0" lvl="0" indent="-171450" algn="l" rtl="0">
                        <a:spcBef>
                          <a:spcPts val="0"/>
                        </a:spcBef>
                        <a:spcAft>
                          <a:spcPts val="0"/>
                        </a:spcAft>
                        <a:buClr>
                          <a:schemeClr val="dk1"/>
                        </a:buClr>
                        <a:buSzPts val="1000"/>
                        <a:buFont typeface="Arial"/>
                        <a:buChar char="•"/>
                      </a:pPr>
                      <a:r>
                        <a:rPr lang="en-US" sz="1000" b="0">
                          <a:latin typeface="Roboto"/>
                          <a:ea typeface="Roboto"/>
                          <a:cs typeface="Roboto"/>
                          <a:sym typeface="Roboto"/>
                        </a:rPr>
                        <a:t>Copay or coinsurance/deductible</a:t>
                      </a:r>
                      <a:endParaRPr/>
                    </a:p>
                    <a:p>
                      <a:pPr marL="171450" marR="0" lvl="0" indent="-171450" algn="l" rtl="0">
                        <a:spcBef>
                          <a:spcPts val="0"/>
                        </a:spcBef>
                        <a:spcAft>
                          <a:spcPts val="0"/>
                        </a:spcAft>
                        <a:buClr>
                          <a:schemeClr val="dk1"/>
                        </a:buClr>
                        <a:buSzPts val="1000"/>
                        <a:buFont typeface="Arial"/>
                        <a:buChar char="•"/>
                      </a:pPr>
                      <a:r>
                        <a:rPr lang="en-US" sz="1000" b="0">
                          <a:latin typeface="Roboto"/>
                          <a:ea typeface="Roboto"/>
                          <a:cs typeface="Roboto"/>
                          <a:sym typeface="Roboto"/>
                        </a:rPr>
                        <a:t>Appointments required</a:t>
                      </a:r>
                      <a:endParaRPr/>
                    </a:p>
                    <a:p>
                      <a:pPr marL="171450" marR="0" lvl="0" indent="-171450" algn="l" rtl="0">
                        <a:spcBef>
                          <a:spcPts val="0"/>
                        </a:spcBef>
                        <a:spcAft>
                          <a:spcPts val="0"/>
                        </a:spcAft>
                        <a:buClr>
                          <a:schemeClr val="dk1"/>
                        </a:buClr>
                        <a:buSzPts val="1000"/>
                        <a:buFont typeface="Arial"/>
                        <a:buChar char="•"/>
                      </a:pPr>
                      <a:r>
                        <a:rPr lang="en-US" sz="1000" b="0">
                          <a:latin typeface="Roboto"/>
                          <a:ea typeface="Roboto"/>
                          <a:cs typeface="Roboto"/>
                          <a:sym typeface="Roboto"/>
                        </a:rPr>
                        <a:t>Short wait times</a:t>
                      </a:r>
                      <a:endParaRPr sz="1000" b="1">
                        <a:latin typeface="Roboto"/>
                        <a:ea typeface="Roboto"/>
                        <a:cs typeface="Roboto"/>
                        <a:sym typeface="Roboto"/>
                      </a:endParaRPr>
                    </a:p>
                  </a:txBody>
                  <a:tcPr marL="91450" marR="91450" marT="45725" marB="45725">
                    <a:solidFill>
                      <a:srgbClr val="DDF1E7"/>
                    </a:solidFill>
                  </a:tcPr>
                </a:tc>
                <a:tc>
                  <a:txBody>
                    <a:bodyPr/>
                    <a:lstStyle/>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Lower cost than ER</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No appointment needed</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Wait times vary</a:t>
                      </a:r>
                      <a:endParaRPr/>
                    </a:p>
                  </a:txBody>
                  <a:tcPr marL="91450" marR="91450" marT="45725" marB="45725">
                    <a:solidFill>
                      <a:srgbClr val="F7CED3"/>
                    </a:solidFill>
                  </a:tcPr>
                </a:tc>
                <a:tc>
                  <a:txBody>
                    <a:bodyPr/>
                    <a:lstStyle/>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Highest cost</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No appointment needed</a:t>
                      </a:r>
                      <a:endParaRPr/>
                    </a:p>
                    <a:p>
                      <a:pPr marL="171450" marR="0" lvl="0" indent="-171450" algn="l" rtl="0">
                        <a:spcBef>
                          <a:spcPts val="0"/>
                        </a:spcBef>
                        <a:spcAft>
                          <a:spcPts val="0"/>
                        </a:spcAft>
                        <a:buClr>
                          <a:schemeClr val="dk1"/>
                        </a:buClr>
                        <a:buSzPts val="1000"/>
                        <a:buFont typeface="Arial"/>
                        <a:buChar char="•"/>
                      </a:pPr>
                      <a:r>
                        <a:rPr lang="en-US" sz="1000">
                          <a:latin typeface="Roboto"/>
                          <a:ea typeface="Roboto"/>
                          <a:cs typeface="Roboto"/>
                          <a:sym typeface="Roboto"/>
                        </a:rPr>
                        <a:t>Wait times vary</a:t>
                      </a:r>
                      <a:endParaRPr/>
                    </a:p>
                  </a:txBody>
                  <a:tcPr marL="91450" marR="91450" marT="45725" marB="45725">
                    <a:solidFill>
                      <a:srgbClr val="FFCCCC"/>
                    </a:solidFill>
                  </a:tcPr>
                </a:tc>
                <a:extLst>
                  <a:ext uri="{0D108BD9-81ED-4DB2-BD59-A6C34878D82A}">
                    <a16:rowId xmlns:a16="http://schemas.microsoft.com/office/drawing/2014/main" val="10003"/>
                  </a:ext>
                </a:extLst>
              </a:tr>
            </a:tbl>
          </a:graphicData>
        </a:graphic>
      </p:graphicFrame>
      <p:sp>
        <p:nvSpPr>
          <p:cNvPr id="126" name="Google Shape;126;p10"/>
          <p:cNvSpPr txBox="1"/>
          <p:nvPr/>
        </p:nvSpPr>
        <p:spPr>
          <a:xfrm>
            <a:off x="1700058" y="1329446"/>
            <a:ext cx="12394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Roboto"/>
                <a:ea typeface="Roboto"/>
                <a:cs typeface="Roboto"/>
                <a:sym typeface="Roboto"/>
              </a:rPr>
              <a:t>LOWER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Roboto"/>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Employee Assistance Program </a:t>
            </a:r>
            <a:endParaRPr/>
          </a:p>
        </p:txBody>
      </p:sp>
      <p:sp>
        <p:nvSpPr>
          <p:cNvPr id="133" name="Google Shape;133;p11"/>
          <p:cNvSpPr txBox="1">
            <a:spLocks noGrp="1"/>
          </p:cNvSpPr>
          <p:nvPr>
            <p:ph type="body" idx="1"/>
          </p:nvPr>
        </p:nvSpPr>
        <p:spPr>
          <a:xfrm>
            <a:off x="457200" y="1367088"/>
            <a:ext cx="7543800" cy="4423487"/>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1600"/>
              <a:buNone/>
            </a:pPr>
            <a:r>
              <a:rPr lang="en-US" sz="1600" b="1" dirty="0">
                <a:solidFill>
                  <a:schemeClr val="accent1"/>
                </a:solidFill>
              </a:rPr>
              <a:t>Confidential Counseling</a:t>
            </a:r>
            <a:endParaRPr dirty="0"/>
          </a:p>
          <a:p>
            <a:pPr marL="342900" lvl="0" indent="-342900" algn="l" rtl="0">
              <a:spcBef>
                <a:spcPts val="280"/>
              </a:spcBef>
              <a:spcAft>
                <a:spcPts val="0"/>
              </a:spcAft>
              <a:buSzPts val="1400"/>
              <a:buChar char="•"/>
            </a:pPr>
            <a:r>
              <a:rPr lang="en-US" sz="1400" dirty="0"/>
              <a:t>6 face-to-face or virtual counseling sessions available to you and your household members at </a:t>
            </a:r>
            <a:r>
              <a:rPr lang="en-US" sz="1400" b="1" dirty="0"/>
              <a:t>no cost!</a:t>
            </a:r>
            <a:endParaRPr dirty="0"/>
          </a:p>
          <a:p>
            <a:pPr marL="342900" lvl="0" indent="-254000" algn="l" rtl="0">
              <a:spcBef>
                <a:spcPts val="280"/>
              </a:spcBef>
              <a:spcAft>
                <a:spcPts val="0"/>
              </a:spcAft>
              <a:buSzPts val="1400"/>
              <a:buNone/>
            </a:pPr>
            <a:endParaRPr sz="1400" b="1" dirty="0"/>
          </a:p>
          <a:p>
            <a:pPr marL="0" lvl="0" indent="0" algn="l" rtl="0">
              <a:spcBef>
                <a:spcPts val="320"/>
              </a:spcBef>
              <a:spcAft>
                <a:spcPts val="0"/>
              </a:spcAft>
              <a:buSzPts val="1600"/>
              <a:buNone/>
            </a:pPr>
            <a:r>
              <a:rPr lang="en-US" sz="1600" b="1" dirty="0">
                <a:solidFill>
                  <a:schemeClr val="accent1"/>
                </a:solidFill>
              </a:rPr>
              <a:t>The EAP provides counseling on all aspects of life, including:</a:t>
            </a:r>
            <a:endParaRPr sz="1400" b="1" dirty="0"/>
          </a:p>
          <a:p>
            <a:pPr marL="342900" lvl="0" indent="-342900" algn="l" rtl="0">
              <a:spcBef>
                <a:spcPts val="280"/>
              </a:spcBef>
              <a:spcAft>
                <a:spcPts val="0"/>
              </a:spcAft>
              <a:buSzPts val="1400"/>
              <a:buChar char="•"/>
            </a:pPr>
            <a:r>
              <a:rPr lang="en-US" sz="1400" dirty="0"/>
              <a:t>Difficulties in relationships</a:t>
            </a:r>
            <a:endParaRPr dirty="0"/>
          </a:p>
          <a:p>
            <a:pPr marL="342900" lvl="0" indent="-342900" algn="l" rtl="0">
              <a:spcBef>
                <a:spcPts val="280"/>
              </a:spcBef>
              <a:spcAft>
                <a:spcPts val="0"/>
              </a:spcAft>
              <a:buSzPts val="1400"/>
              <a:buChar char="•"/>
            </a:pPr>
            <a:r>
              <a:rPr lang="en-US" sz="1400" dirty="0"/>
              <a:t>Grief and loss</a:t>
            </a:r>
            <a:endParaRPr dirty="0"/>
          </a:p>
          <a:p>
            <a:pPr marL="342900" lvl="0" indent="-254000" algn="l" rtl="0">
              <a:spcBef>
                <a:spcPts val="280"/>
              </a:spcBef>
              <a:spcAft>
                <a:spcPts val="0"/>
              </a:spcAft>
              <a:buSzPts val="1400"/>
              <a:buNone/>
            </a:pPr>
            <a:endParaRPr sz="1400" dirty="0"/>
          </a:p>
          <a:p>
            <a:pPr marL="0" lvl="0" indent="0" algn="l" rtl="0">
              <a:spcBef>
                <a:spcPts val="320"/>
              </a:spcBef>
              <a:spcAft>
                <a:spcPts val="0"/>
              </a:spcAft>
              <a:buSzPts val="1600"/>
              <a:buNone/>
            </a:pPr>
            <a:r>
              <a:rPr lang="en-US" sz="1600" b="1" dirty="0">
                <a:solidFill>
                  <a:schemeClr val="accent1"/>
                </a:solidFill>
              </a:rPr>
              <a:t>Other Resources:</a:t>
            </a:r>
            <a:endParaRPr sz="1600" b="1" dirty="0"/>
          </a:p>
          <a:p>
            <a:pPr marL="342900" lvl="0" indent="-342900" algn="l" rtl="0">
              <a:spcBef>
                <a:spcPts val="280"/>
              </a:spcBef>
              <a:spcAft>
                <a:spcPts val="0"/>
              </a:spcAft>
              <a:buSzPts val="1400"/>
              <a:buChar char="•"/>
            </a:pPr>
            <a:r>
              <a:rPr lang="en-US" sz="1400" b="1" dirty="0"/>
              <a:t>Legal Assist: </a:t>
            </a:r>
            <a:r>
              <a:rPr lang="en-US" sz="1400" dirty="0"/>
              <a:t>Free telephonic or face-to-face legal consultation</a:t>
            </a:r>
            <a:endParaRPr dirty="0"/>
          </a:p>
          <a:p>
            <a:pPr marL="342900" lvl="0" indent="-342900" algn="l" rtl="0">
              <a:spcBef>
                <a:spcPts val="280"/>
              </a:spcBef>
              <a:spcAft>
                <a:spcPts val="0"/>
              </a:spcAft>
              <a:buSzPts val="1400"/>
              <a:buChar char="•"/>
            </a:pPr>
            <a:r>
              <a:rPr lang="en-US" sz="1400" b="1" dirty="0"/>
              <a:t>Financial Assist: </a:t>
            </a:r>
            <a:r>
              <a:rPr lang="en-US" sz="1400" dirty="0"/>
              <a:t>Provides</a:t>
            </a:r>
            <a:r>
              <a:rPr lang="en-US" sz="1400" b="1" dirty="0"/>
              <a:t> </a:t>
            </a:r>
            <a:r>
              <a:rPr lang="en-US" sz="1400" b="0" i="0" dirty="0">
                <a:solidFill>
                  <a:srgbClr val="111111"/>
                </a:solidFill>
                <a:latin typeface="Roboto"/>
                <a:ea typeface="Roboto"/>
                <a:cs typeface="Roboto"/>
                <a:sym typeface="Roboto"/>
              </a:rPr>
              <a:t>expert financial planning and a free consultation</a:t>
            </a:r>
            <a:endParaRPr sz="1400" b="1" dirty="0"/>
          </a:p>
          <a:p>
            <a:pPr marL="342900" lvl="0" indent="-342900" algn="l" rtl="0">
              <a:spcBef>
                <a:spcPts val="280"/>
              </a:spcBef>
              <a:spcAft>
                <a:spcPts val="0"/>
              </a:spcAft>
              <a:buSzPts val="1400"/>
              <a:buChar char="•"/>
            </a:pPr>
            <a:r>
              <a:rPr lang="en-US" sz="1400" b="1" dirty="0"/>
              <a:t>Family Assist: </a:t>
            </a:r>
            <a:r>
              <a:rPr lang="en-US" sz="1400" dirty="0"/>
              <a:t>Free</a:t>
            </a:r>
            <a:r>
              <a:rPr lang="en-US" sz="1400" b="1" dirty="0"/>
              <a:t> </a:t>
            </a:r>
            <a:r>
              <a:rPr lang="en-US" sz="1400" b="0" i="0" dirty="0">
                <a:solidFill>
                  <a:srgbClr val="111111"/>
                </a:solidFill>
                <a:latin typeface="Roboto"/>
                <a:ea typeface="Roboto"/>
                <a:cs typeface="Roboto"/>
                <a:sym typeface="Roboto"/>
              </a:rPr>
              <a:t>consultation and referrals for everyday issues</a:t>
            </a:r>
          </a:p>
          <a:p>
            <a:pPr marL="342900" lvl="0" indent="-342900" algn="l" rtl="0">
              <a:spcBef>
                <a:spcPts val="280"/>
              </a:spcBef>
              <a:spcAft>
                <a:spcPts val="0"/>
              </a:spcAft>
              <a:buSzPts val="1400"/>
              <a:buChar char="•"/>
            </a:pPr>
            <a:r>
              <a:rPr lang="en-US" sz="1400" dirty="0">
                <a:solidFill>
                  <a:srgbClr val="111111"/>
                </a:solidFill>
              </a:rPr>
              <a:t>Self-guided digital therapy </a:t>
            </a:r>
          </a:p>
          <a:p>
            <a:pPr marL="342900" lvl="0" indent="-342900" algn="l" rtl="0">
              <a:spcBef>
                <a:spcPts val="280"/>
              </a:spcBef>
              <a:spcAft>
                <a:spcPts val="0"/>
              </a:spcAft>
              <a:buSzPts val="1400"/>
              <a:buChar char="•"/>
            </a:pPr>
            <a:r>
              <a:rPr lang="en-US" sz="1400" dirty="0">
                <a:solidFill>
                  <a:srgbClr val="111111"/>
                </a:solidFill>
              </a:rPr>
              <a:t>Access to career resources, articles, tip sheets and videos</a:t>
            </a:r>
          </a:p>
          <a:p>
            <a:pPr marL="342900" lvl="0" indent="-342900" algn="l" rtl="0">
              <a:spcBef>
                <a:spcPts val="280"/>
              </a:spcBef>
              <a:spcAft>
                <a:spcPts val="0"/>
              </a:spcAft>
              <a:buSzPts val="1400"/>
              <a:buChar char="•"/>
            </a:pPr>
            <a:r>
              <a:rPr lang="en-US" sz="1400" dirty="0">
                <a:solidFill>
                  <a:srgbClr val="111111"/>
                </a:solidFill>
              </a:rPr>
              <a:t>Mental Health Navigator: Complete a short survey to get a personalized overall well-being report and recommended care options</a:t>
            </a:r>
          </a:p>
          <a:p>
            <a:pPr marL="342900" lvl="0" indent="-342900" algn="l" rtl="0">
              <a:spcBef>
                <a:spcPts val="280"/>
              </a:spcBef>
              <a:spcAft>
                <a:spcPts val="0"/>
              </a:spcAft>
              <a:buSzPts val="1400"/>
              <a:buChar char="•"/>
            </a:pPr>
            <a:r>
              <a:rPr lang="en-US" sz="1400" dirty="0">
                <a:solidFill>
                  <a:srgbClr val="111111"/>
                </a:solidFill>
              </a:rPr>
              <a:t>Animo: Web and mobile tools to help you address stress, depression, anxiety and general emotional fitness in a safe and secure self-guided environment</a:t>
            </a:r>
          </a:p>
          <a:p>
            <a:pPr marL="342900" lvl="0" indent="-342900" algn="l" rtl="0">
              <a:spcBef>
                <a:spcPts val="280"/>
              </a:spcBef>
              <a:spcAft>
                <a:spcPts val="0"/>
              </a:spcAft>
              <a:buSzPts val="1400"/>
              <a:buChar char="•"/>
            </a:pPr>
            <a:r>
              <a:rPr lang="en-US" sz="1400" dirty="0">
                <a:solidFill>
                  <a:srgbClr val="111111"/>
                </a:solidFill>
              </a:rPr>
              <a:t>Text Coach: Text with a licensed clinician from your mobile or desktop device</a:t>
            </a:r>
          </a:p>
          <a:p>
            <a:pPr marL="342900" lvl="0" indent="-342900" algn="l" rtl="0">
              <a:spcBef>
                <a:spcPts val="280"/>
              </a:spcBef>
              <a:spcAft>
                <a:spcPts val="0"/>
              </a:spcAft>
              <a:buSzPts val="1400"/>
              <a:buChar char="•"/>
            </a:pPr>
            <a:endParaRPr lang="en-US" sz="1400" dirty="0">
              <a:solidFill>
                <a:srgbClr val="111111"/>
              </a:solidFill>
            </a:endParaRPr>
          </a:p>
        </p:txBody>
      </p:sp>
      <p:sp>
        <p:nvSpPr>
          <p:cNvPr id="134" name="Google Shape;134;p11"/>
          <p:cNvSpPr txBox="1"/>
          <p:nvPr/>
        </p:nvSpPr>
        <p:spPr>
          <a:xfrm>
            <a:off x="3733800" y="2887313"/>
            <a:ext cx="4572000" cy="82484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54565A"/>
              </a:buClr>
              <a:buSzPts val="1400"/>
              <a:buFont typeface="Arial"/>
              <a:buChar char="•"/>
            </a:pPr>
            <a:r>
              <a:rPr lang="en-US" sz="1400" b="0" i="0" u="none" strike="noStrike" cap="none">
                <a:solidFill>
                  <a:srgbClr val="262626"/>
                </a:solidFill>
                <a:latin typeface="Roboto"/>
                <a:ea typeface="Roboto"/>
                <a:cs typeface="Roboto"/>
                <a:sym typeface="Roboto"/>
              </a:rPr>
              <a:t>Anger management</a:t>
            </a:r>
            <a:endParaRPr/>
          </a:p>
          <a:p>
            <a:pPr marL="342900" marR="0" lvl="0" indent="-342900" algn="l" rtl="0">
              <a:lnSpc>
                <a:spcPct val="100000"/>
              </a:lnSpc>
              <a:spcBef>
                <a:spcPts val="280"/>
              </a:spcBef>
              <a:spcAft>
                <a:spcPts val="0"/>
              </a:spcAft>
              <a:buClr>
                <a:srgbClr val="54565A"/>
              </a:buClr>
              <a:buSzPts val="1400"/>
              <a:buFont typeface="Arial"/>
              <a:buChar char="•"/>
            </a:pPr>
            <a:r>
              <a:rPr lang="en-US" sz="1400" b="0" i="0" u="none" strike="noStrike" cap="none">
                <a:solidFill>
                  <a:srgbClr val="262626"/>
                </a:solidFill>
                <a:latin typeface="Roboto"/>
                <a:ea typeface="Roboto"/>
                <a:cs typeface="Roboto"/>
                <a:sym typeface="Roboto"/>
              </a:rPr>
              <a:t>Stress and anxiety issues with work or family </a:t>
            </a:r>
            <a:endParaRPr/>
          </a:p>
          <a:p>
            <a:pPr marL="342900" marR="0" lvl="0" indent="-254000" algn="l" rtl="0">
              <a:lnSpc>
                <a:spcPct val="100000"/>
              </a:lnSpc>
              <a:spcBef>
                <a:spcPts val="280"/>
              </a:spcBef>
              <a:spcAft>
                <a:spcPts val="0"/>
              </a:spcAft>
              <a:buClr>
                <a:srgbClr val="54565A"/>
              </a:buClr>
              <a:buSzPts val="1400"/>
              <a:buFont typeface="Arial"/>
              <a:buNone/>
            </a:pPr>
            <a:endParaRPr sz="1400" b="0" i="0" u="none" strike="noStrike" cap="none">
              <a:solidFill>
                <a:srgbClr val="262626"/>
              </a:solidFill>
              <a:latin typeface="Roboto"/>
              <a:ea typeface="Roboto"/>
              <a:cs typeface="Roboto"/>
              <a:sym typeface="Roboto"/>
            </a:endParaRPr>
          </a:p>
        </p:txBody>
      </p:sp>
      <p:sp>
        <p:nvSpPr>
          <p:cNvPr id="135" name="Google Shape;135;p11"/>
          <p:cNvSpPr/>
          <p:nvPr/>
        </p:nvSpPr>
        <p:spPr>
          <a:xfrm>
            <a:off x="501310" y="5790575"/>
            <a:ext cx="8141380" cy="563562"/>
          </a:xfrm>
          <a:prstGeom prst="rect">
            <a:avLst/>
          </a:prstGeom>
          <a:solidFill>
            <a:srgbClr val="DDDDDD"/>
          </a:solidFill>
          <a:ln>
            <a:noFill/>
          </a:ln>
        </p:spPr>
        <p:txBody>
          <a:bodyPr spcFirstLastPara="1" wrap="square" lIns="182875" tIns="182875" rIns="182875" bIns="182875" anchor="ctr" anchorCtr="0">
            <a:noAutofit/>
          </a:bodyPr>
          <a:lstStyle/>
          <a:p>
            <a:pPr marL="0" marR="0" lvl="0" indent="0" algn="l" rtl="0">
              <a:spcBef>
                <a:spcPts val="0"/>
              </a:spcBef>
              <a:spcAft>
                <a:spcPts val="0"/>
              </a:spcAft>
              <a:buNone/>
            </a:pPr>
            <a:r>
              <a:rPr lang="en-US" sz="1600" b="1">
                <a:solidFill>
                  <a:schemeClr val="accent1"/>
                </a:solidFill>
                <a:latin typeface="Roboto"/>
                <a:ea typeface="Roboto"/>
                <a:cs typeface="Roboto"/>
                <a:sym typeface="Roboto"/>
              </a:rPr>
              <a:t>Contact the EAP 24/7: </a:t>
            </a:r>
            <a:r>
              <a:rPr lang="en-US" sz="1400">
                <a:solidFill>
                  <a:schemeClr val="dk1"/>
                </a:solidFill>
                <a:latin typeface="Roboto"/>
                <a:ea typeface="Roboto"/>
                <a:cs typeface="Roboto"/>
                <a:sym typeface="Roboto"/>
              </a:rPr>
              <a:t>Call 1-888-881-LINC (5462) or visit </a:t>
            </a:r>
            <a:r>
              <a:rPr lang="en-US" sz="1400" u="sng">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rPr>
              <a:t>supportlinc.com</a:t>
            </a:r>
            <a:r>
              <a:rPr lang="en-US" sz="1400">
                <a:solidFill>
                  <a:schemeClr val="dk1"/>
                </a:solidFill>
                <a:latin typeface="Roboto"/>
                <a:ea typeface="Roboto"/>
                <a:cs typeface="Roboto"/>
                <a:sym typeface="Roboto"/>
              </a:rPr>
              <a:t>, username: 8x8 </a:t>
            </a:r>
            <a:endParaRPr/>
          </a:p>
        </p:txBody>
      </p:sp>
      <p:pic>
        <p:nvPicPr>
          <p:cNvPr id="136" name="Google Shape;136;p11" descr="SupportLinc"/>
          <p:cNvPicPr preferRelativeResize="0"/>
          <p:nvPr/>
        </p:nvPicPr>
        <p:blipFill rotWithShape="1">
          <a:blip r:embed="rId4">
            <a:alphaModFix/>
          </a:blip>
          <a:srcRect l="11421" t="20128" r="10203" b="24383"/>
          <a:stretch/>
        </p:blipFill>
        <p:spPr>
          <a:xfrm>
            <a:off x="6667850" y="313517"/>
            <a:ext cx="2240560" cy="8294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Roboto"/>
              <a:buNone/>
            </a:pPr>
            <a:r>
              <a:rPr lang="en-US"/>
              <a:t>Mental Health</a:t>
            </a:r>
            <a:endParaRPr/>
          </a:p>
        </p:txBody>
      </p:sp>
      <p:sp>
        <p:nvSpPr>
          <p:cNvPr id="143" name="Google Shape;143;p12"/>
          <p:cNvSpPr txBox="1">
            <a:spLocks noGrp="1"/>
          </p:cNvSpPr>
          <p:nvPr>
            <p:ph type="body" idx="1"/>
          </p:nvPr>
        </p:nvSpPr>
        <p:spPr>
          <a:xfrm>
            <a:off x="466947" y="1414094"/>
            <a:ext cx="8229600" cy="475810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00"/>
              <a:buNone/>
            </a:pPr>
            <a:r>
              <a:rPr lang="en-US" sz="1800" b="1" dirty="0">
                <a:solidFill>
                  <a:schemeClr val="accent1"/>
                </a:solidFill>
              </a:rPr>
              <a:t>National Emergency Resources</a:t>
            </a:r>
            <a:endParaRPr dirty="0"/>
          </a:p>
          <a:p>
            <a:pPr marL="0" lvl="0" indent="0" algn="l" rtl="0">
              <a:spcBef>
                <a:spcPts val="320"/>
              </a:spcBef>
              <a:spcAft>
                <a:spcPts val="0"/>
              </a:spcAft>
              <a:buSzPts val="1600"/>
              <a:buNone/>
            </a:pPr>
            <a:r>
              <a:rPr lang="en-US" sz="1600" dirty="0"/>
              <a:t>If you believe you need help right away—for yourself or a loved one — call 911 or use the emergency numbers below.</a:t>
            </a:r>
            <a:endParaRPr dirty="0"/>
          </a:p>
          <a:p>
            <a:pPr marL="0" lvl="0" indent="0" algn="l" rtl="0">
              <a:spcBef>
                <a:spcPts val="320"/>
              </a:spcBef>
              <a:spcAft>
                <a:spcPts val="0"/>
              </a:spcAft>
              <a:buSzPts val="1600"/>
              <a:buNone/>
            </a:pPr>
            <a:endParaRPr sz="1600" dirty="0"/>
          </a:p>
          <a:p>
            <a:pPr marL="342900" lvl="0" indent="-342900" algn="l" rtl="0">
              <a:spcBef>
                <a:spcPts val="320"/>
              </a:spcBef>
              <a:spcAft>
                <a:spcPts val="0"/>
              </a:spcAft>
              <a:buSzPts val="1600"/>
              <a:buChar char="•"/>
            </a:pPr>
            <a:r>
              <a:rPr lang="en-US" sz="1600" b="1" u="sng" dirty="0">
                <a:solidFill>
                  <a:schemeClr val="dk1"/>
                </a:solidFill>
                <a:hlinkClick r:id="rId3">
                  <a:extLst>
                    <a:ext uri="{A12FA001-AC4F-418D-AE19-62706E023703}">
                      <ahyp:hlinkClr xmlns:ahyp="http://schemas.microsoft.com/office/drawing/2018/hyperlinkcolor" val="tx"/>
                    </a:ext>
                  </a:extLst>
                </a:hlinkClick>
              </a:rPr>
              <a:t>National Suicide Prevention Lifeline: </a:t>
            </a:r>
            <a:r>
              <a:rPr lang="en-US" sz="1400" dirty="0">
                <a:solidFill>
                  <a:schemeClr val="dk1"/>
                </a:solidFill>
              </a:rPr>
              <a:t>Call/text 988 or call </a:t>
            </a:r>
            <a:r>
              <a:rPr lang="en-US" sz="1400" dirty="0"/>
              <a:t>1-800-273-TALK (8255) </a:t>
            </a:r>
            <a:endParaRPr dirty="0"/>
          </a:p>
          <a:p>
            <a:pPr marL="342900" lvl="0" indent="-266700" algn="l" rtl="0">
              <a:spcBef>
                <a:spcPts val="240"/>
              </a:spcBef>
              <a:spcAft>
                <a:spcPts val="0"/>
              </a:spcAft>
              <a:buSzPts val="1200"/>
              <a:buNone/>
            </a:pPr>
            <a:endParaRPr sz="1200" dirty="0"/>
          </a:p>
          <a:p>
            <a:pPr marL="342900" lvl="0" indent="-342900" algn="l" rtl="0">
              <a:spcBef>
                <a:spcPts val="320"/>
              </a:spcBef>
              <a:spcAft>
                <a:spcPts val="0"/>
              </a:spcAft>
              <a:buSzPts val="1600"/>
              <a:buChar char="•"/>
            </a:pPr>
            <a:r>
              <a:rPr lang="en-US" sz="1600" b="1" u="sng" dirty="0">
                <a:solidFill>
                  <a:schemeClr val="dk1"/>
                </a:solidFill>
                <a:hlinkClick r:id="rId4">
                  <a:extLst>
                    <a:ext uri="{A12FA001-AC4F-418D-AE19-62706E023703}">
                      <ahyp:hlinkClr xmlns:ahyp="http://schemas.microsoft.com/office/drawing/2018/hyperlinkcolor" val="tx"/>
                    </a:ext>
                  </a:extLst>
                </a:hlinkClick>
              </a:rPr>
              <a:t>The Crisis Text Line: </a:t>
            </a:r>
            <a:r>
              <a:rPr lang="en-US" sz="1400" dirty="0">
                <a:solidFill>
                  <a:schemeClr val="dk1"/>
                </a:solidFill>
              </a:rPr>
              <a:t>Text ‘HOME’ to 741741</a:t>
            </a:r>
            <a:endParaRPr dirty="0"/>
          </a:p>
          <a:p>
            <a:pPr marL="342900" lvl="0" indent="-266700" algn="l" rtl="0">
              <a:spcBef>
                <a:spcPts val="240"/>
              </a:spcBef>
              <a:spcAft>
                <a:spcPts val="0"/>
              </a:spcAft>
              <a:buSzPts val="1200"/>
              <a:buNone/>
            </a:pPr>
            <a:endParaRPr sz="1200" dirty="0"/>
          </a:p>
          <a:p>
            <a:pPr marL="342900" lvl="0" indent="-342900" algn="l" rtl="0">
              <a:spcBef>
                <a:spcPts val="320"/>
              </a:spcBef>
              <a:spcAft>
                <a:spcPts val="0"/>
              </a:spcAft>
              <a:buSzPts val="1600"/>
              <a:buChar char="•"/>
            </a:pPr>
            <a:r>
              <a:rPr lang="en-US" sz="1600" b="1" u="sng" dirty="0">
                <a:solidFill>
                  <a:schemeClr val="dk1"/>
                </a:solidFill>
                <a:hlinkClick r:id="rId5">
                  <a:extLst>
                    <a:ext uri="{A12FA001-AC4F-418D-AE19-62706E023703}">
                      <ahyp:hlinkClr xmlns:ahyp="http://schemas.microsoft.com/office/drawing/2018/hyperlinkcolor" val="tx"/>
                    </a:ext>
                  </a:extLst>
                </a:hlinkClick>
              </a:rPr>
              <a:t>National Domestic Violence Hotline</a:t>
            </a:r>
            <a:r>
              <a:rPr lang="en-US" sz="1600" b="1" u="sng" dirty="0">
                <a:solidFill>
                  <a:schemeClr val="tx1"/>
                </a:solidFill>
              </a:rPr>
              <a:t>:</a:t>
            </a:r>
            <a:r>
              <a:rPr lang="en-US" sz="1600" b="1" dirty="0">
                <a:solidFill>
                  <a:schemeClr val="tx1"/>
                </a:solidFill>
              </a:rPr>
              <a:t> </a:t>
            </a:r>
            <a:r>
              <a:rPr lang="en-US" sz="1400" dirty="0">
                <a:solidFill>
                  <a:schemeClr val="dk1"/>
                </a:solidFill>
              </a:rPr>
              <a:t>Call</a:t>
            </a:r>
            <a:r>
              <a:rPr lang="en-US" sz="1600" b="1" dirty="0">
                <a:solidFill>
                  <a:schemeClr val="dk1"/>
                </a:solidFill>
              </a:rPr>
              <a:t> </a:t>
            </a:r>
            <a:r>
              <a:rPr lang="en-US" sz="1400" dirty="0">
                <a:solidFill>
                  <a:schemeClr val="dk1"/>
                </a:solidFill>
              </a:rPr>
              <a:t>1-800-799-SAFE (7233) or text ‘START’ to 88788</a:t>
            </a:r>
            <a:endParaRPr dirty="0"/>
          </a:p>
          <a:p>
            <a:pPr marL="342900" lvl="0" indent="-266700" algn="l" rtl="0">
              <a:spcBef>
                <a:spcPts val="240"/>
              </a:spcBef>
              <a:spcAft>
                <a:spcPts val="0"/>
              </a:spcAft>
              <a:buSzPts val="1200"/>
              <a:buNone/>
            </a:pPr>
            <a:endParaRPr sz="1200" dirty="0">
              <a:solidFill>
                <a:schemeClr val="dk1"/>
              </a:solidFill>
            </a:endParaRPr>
          </a:p>
          <a:p>
            <a:pPr marL="342900" lvl="0" indent="-342900" algn="l" rtl="0">
              <a:spcBef>
                <a:spcPts val="320"/>
              </a:spcBef>
              <a:spcAft>
                <a:spcPts val="0"/>
              </a:spcAft>
              <a:buSzPts val="1600"/>
              <a:buChar char="•"/>
            </a:pPr>
            <a:r>
              <a:rPr lang="en-US" sz="1600" b="1" u="sng" dirty="0">
                <a:solidFill>
                  <a:schemeClr val="dk1"/>
                </a:solidFill>
                <a:hlinkClick r:id="rId6">
                  <a:extLst>
                    <a:ext uri="{A12FA001-AC4F-418D-AE19-62706E023703}">
                      <ahyp:hlinkClr xmlns:ahyp="http://schemas.microsoft.com/office/drawing/2018/hyperlinkcolor" val="tx"/>
                    </a:ext>
                  </a:extLst>
                </a:hlinkClick>
              </a:rPr>
              <a:t>Substance Use Helpline</a:t>
            </a:r>
            <a:r>
              <a:rPr lang="en-US" sz="1600" b="1" u="sng" dirty="0">
                <a:solidFill>
                  <a:schemeClr val="hlink"/>
                </a:solidFill>
                <a:hlinkClick r:id="rId6"/>
              </a:rPr>
              <a:t>:</a:t>
            </a:r>
            <a:r>
              <a:rPr lang="en-US" sz="1600" dirty="0"/>
              <a:t> </a:t>
            </a:r>
            <a:r>
              <a:rPr lang="en-US" sz="1400" dirty="0"/>
              <a:t>Call</a:t>
            </a:r>
            <a:r>
              <a:rPr lang="en-US" sz="1600" b="1" dirty="0"/>
              <a:t> </a:t>
            </a:r>
            <a:r>
              <a:rPr lang="en-US" sz="1400" dirty="0"/>
              <a:t>1-800-662-HELP (4357)</a:t>
            </a:r>
            <a:endParaRPr dirty="0"/>
          </a:p>
          <a:p>
            <a:pPr marL="0" lvl="0" indent="0" algn="l" rtl="0">
              <a:spcBef>
                <a:spcPts val="240"/>
              </a:spcBef>
              <a:spcAft>
                <a:spcPts val="0"/>
              </a:spcAft>
              <a:buSzPts val="1200"/>
              <a:buNone/>
            </a:pPr>
            <a:endParaRPr sz="1200" dirty="0">
              <a:solidFill>
                <a:schemeClr val="dk1"/>
              </a:solidFill>
            </a:endParaRPr>
          </a:p>
          <a:p>
            <a:pPr marL="0" lvl="0" indent="0" algn="l" rtl="0">
              <a:spcBef>
                <a:spcPts val="320"/>
              </a:spcBef>
              <a:spcAft>
                <a:spcPts val="0"/>
              </a:spcAft>
              <a:buSzPts val="1600"/>
              <a:buNone/>
            </a:pPr>
            <a:endParaRPr sz="1600" b="1" dirty="0">
              <a:solidFill>
                <a:schemeClr val="dk1"/>
              </a:solidFill>
            </a:endParaRPr>
          </a:p>
          <a:p>
            <a:pPr marL="0" lvl="0" indent="0" algn="l" rtl="0">
              <a:spcBef>
                <a:spcPts val="240"/>
              </a:spcBef>
              <a:spcAft>
                <a:spcPts val="0"/>
              </a:spcAft>
              <a:buSzPts val="1200"/>
              <a:buNone/>
            </a:pPr>
            <a:endParaRPr sz="1200" dirty="0"/>
          </a:p>
          <a:p>
            <a:pPr marL="0" lvl="0" indent="0" algn="l" rtl="0">
              <a:spcBef>
                <a:spcPts val="320"/>
              </a:spcBef>
              <a:spcAft>
                <a:spcPts val="0"/>
              </a:spcAft>
              <a:buSzPts val="1600"/>
              <a:buNone/>
            </a:pPr>
            <a:endParaRPr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Roboto"/>
              <a:buNone/>
            </a:pPr>
            <a:r>
              <a:rPr lang="en-US"/>
              <a:t>Discount Marketplace</a:t>
            </a:r>
            <a:endParaRPr/>
          </a:p>
        </p:txBody>
      </p:sp>
      <p:sp>
        <p:nvSpPr>
          <p:cNvPr id="161" name="Google Shape;161;p14"/>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US" sz="1600">
                <a:solidFill>
                  <a:schemeClr val="dk1"/>
                </a:solidFill>
              </a:rPr>
              <a:t>8x8 partners with </a:t>
            </a:r>
            <a:r>
              <a:rPr lang="en-US" sz="1600" b="1">
                <a:solidFill>
                  <a:schemeClr val="accent1"/>
                </a:solidFill>
              </a:rPr>
              <a:t>Beneplace</a:t>
            </a:r>
            <a:r>
              <a:rPr lang="en-US" sz="1600">
                <a:solidFill>
                  <a:schemeClr val="dk1"/>
                </a:solidFill>
              </a:rPr>
              <a:t> to offer you a member discount program! </a:t>
            </a:r>
            <a:endParaRPr/>
          </a:p>
          <a:p>
            <a:pPr marL="342900" lvl="0" indent="-342900" algn="l" rtl="0">
              <a:spcBef>
                <a:spcPts val="300"/>
              </a:spcBef>
              <a:spcAft>
                <a:spcPts val="0"/>
              </a:spcAft>
              <a:buSzPts val="1500"/>
              <a:buChar char="•"/>
            </a:pPr>
            <a:r>
              <a:rPr lang="en-US" sz="1500">
                <a:solidFill>
                  <a:schemeClr val="dk1"/>
                </a:solidFill>
              </a:rPr>
              <a:t>Visit </a:t>
            </a:r>
            <a:r>
              <a:rPr lang="en-US" sz="1500" b="1" u="sng">
                <a:solidFill>
                  <a:schemeClr val="dk1"/>
                </a:solidFill>
                <a:hlinkClick r:id="rId3">
                  <a:extLst>
                    <a:ext uri="{A12FA001-AC4F-418D-AE19-62706E023703}">
                      <ahyp:hlinkClr xmlns:ahyp="http://schemas.microsoft.com/office/drawing/2018/hyperlinkcolor" val="tx"/>
                    </a:ext>
                  </a:extLst>
                </a:hlinkClick>
              </a:rPr>
              <a:t>8×8.savings.beneplace.com</a:t>
            </a:r>
            <a:r>
              <a:rPr lang="en-US" sz="1500">
                <a:solidFill>
                  <a:schemeClr val="dk1"/>
                </a:solidFill>
              </a:rPr>
              <a:t>, and register using your 8×8 email.</a:t>
            </a:r>
            <a:endParaRPr/>
          </a:p>
          <a:p>
            <a:pPr marL="342900" lvl="0" indent="-241300" algn="l" rtl="0">
              <a:spcBef>
                <a:spcPts val="320"/>
              </a:spcBef>
              <a:spcAft>
                <a:spcPts val="0"/>
              </a:spcAft>
              <a:buSzPts val="1600"/>
              <a:buNone/>
            </a:pPr>
            <a:endParaRPr sz="1600" b="1">
              <a:solidFill>
                <a:schemeClr val="dk1"/>
              </a:solidFill>
            </a:endParaRPr>
          </a:p>
          <a:p>
            <a:pPr marL="0" lvl="0" indent="0" algn="l" rtl="0">
              <a:spcBef>
                <a:spcPts val="320"/>
              </a:spcBef>
              <a:spcAft>
                <a:spcPts val="0"/>
              </a:spcAft>
              <a:buSzPts val="1600"/>
              <a:buNone/>
            </a:pPr>
            <a:r>
              <a:rPr lang="en-US" sz="1600" b="1">
                <a:solidFill>
                  <a:schemeClr val="accent1"/>
                </a:solidFill>
              </a:rPr>
              <a:t>HealthComp Members</a:t>
            </a:r>
            <a:endParaRPr/>
          </a:p>
          <a:p>
            <a:pPr marL="342900" lvl="0" indent="-342900" algn="l" rtl="0">
              <a:spcBef>
                <a:spcPts val="320"/>
              </a:spcBef>
              <a:spcAft>
                <a:spcPts val="0"/>
              </a:spcAft>
              <a:buSzPts val="1600"/>
              <a:buChar char="•"/>
            </a:pPr>
            <a:r>
              <a:rPr lang="en-US" sz="1600">
                <a:solidFill>
                  <a:schemeClr val="dk1"/>
                </a:solidFill>
              </a:rPr>
              <a:t>Health and well-being discounts offered through </a:t>
            </a:r>
            <a:r>
              <a:rPr lang="en-US" sz="1600" b="1" u="sng">
                <a:solidFill>
                  <a:schemeClr val="accent4"/>
                </a:solidFill>
                <a:hlinkClick r:id="rId4">
                  <a:extLst>
                    <a:ext uri="{A12FA001-AC4F-418D-AE19-62706E023703}">
                      <ahyp:hlinkClr xmlns:ahyp="http://schemas.microsoft.com/office/drawing/2018/hyperlinkcolor" val="tx"/>
                    </a:ext>
                  </a:extLst>
                </a:hlinkClick>
              </a:rPr>
              <a:t>SpecialOffers</a:t>
            </a:r>
            <a:r>
              <a:rPr lang="en-US" sz="1600" b="1" u="sng">
                <a:solidFill>
                  <a:schemeClr val="dk1"/>
                </a:solidFill>
                <a:hlinkClick r:id="rId4">
                  <a:extLst>
                    <a:ext uri="{A12FA001-AC4F-418D-AE19-62706E023703}">
                      <ahyp:hlinkClr xmlns:ahyp="http://schemas.microsoft.com/office/drawing/2018/hyperlinkcolor" val="tx"/>
                    </a:ext>
                  </a:extLst>
                </a:hlinkClick>
              </a:rPr>
              <a:t>.</a:t>
            </a:r>
            <a:endParaRPr sz="1600" b="1">
              <a:solidFill>
                <a:schemeClr val="dk1"/>
              </a:solidFill>
            </a:endParaRPr>
          </a:p>
          <a:p>
            <a:pPr marL="742950" lvl="1" indent="-285750" algn="l" rtl="0">
              <a:spcBef>
                <a:spcPts val="240"/>
              </a:spcBef>
              <a:spcAft>
                <a:spcPts val="0"/>
              </a:spcAft>
              <a:buSzPts val="1200"/>
              <a:buChar char="-"/>
            </a:pPr>
            <a:r>
              <a:rPr lang="en-US" sz="1200">
                <a:solidFill>
                  <a:schemeClr val="dk1"/>
                </a:solidFill>
              </a:rPr>
              <a:t>Vision, hearing and dental</a:t>
            </a:r>
            <a:endParaRPr/>
          </a:p>
          <a:p>
            <a:pPr marL="742950" lvl="1" indent="-285750" algn="l" rtl="0">
              <a:spcBef>
                <a:spcPts val="240"/>
              </a:spcBef>
              <a:spcAft>
                <a:spcPts val="0"/>
              </a:spcAft>
              <a:buSzPts val="1200"/>
              <a:buChar char="-"/>
            </a:pPr>
            <a:r>
              <a:rPr lang="en-US" sz="1200">
                <a:solidFill>
                  <a:schemeClr val="dk1"/>
                </a:solidFill>
              </a:rPr>
              <a:t>Fitness and health</a:t>
            </a:r>
            <a:endParaRPr/>
          </a:p>
          <a:p>
            <a:pPr marL="457200" lvl="1" indent="0" algn="l" rtl="0">
              <a:spcBef>
                <a:spcPts val="320"/>
              </a:spcBef>
              <a:spcAft>
                <a:spcPts val="0"/>
              </a:spcAft>
              <a:buSzPts val="1600"/>
              <a:buNone/>
            </a:pPr>
            <a:endParaRPr sz="1600" b="1">
              <a:solidFill>
                <a:schemeClr val="accent1"/>
              </a:solidFill>
            </a:endParaRPr>
          </a:p>
          <a:p>
            <a:pPr marL="0" lvl="0" indent="0" algn="l" rtl="0">
              <a:spcBef>
                <a:spcPts val="320"/>
              </a:spcBef>
              <a:spcAft>
                <a:spcPts val="0"/>
              </a:spcAft>
              <a:buSzPts val="1600"/>
              <a:buNone/>
            </a:pPr>
            <a:r>
              <a:rPr lang="en-US" sz="1600" b="1">
                <a:solidFill>
                  <a:schemeClr val="accent1"/>
                </a:solidFill>
              </a:rPr>
              <a:t>Kaiser Members </a:t>
            </a:r>
            <a:endParaRPr/>
          </a:p>
          <a:p>
            <a:pPr marL="342900" lvl="0" indent="-342900" algn="l" rtl="0">
              <a:spcBef>
                <a:spcPts val="320"/>
              </a:spcBef>
              <a:spcAft>
                <a:spcPts val="0"/>
              </a:spcAft>
              <a:buSzPts val="1600"/>
              <a:buChar char="•"/>
            </a:pPr>
            <a:r>
              <a:rPr lang="en-US" sz="1600">
                <a:solidFill>
                  <a:schemeClr val="dk1"/>
                </a:solidFill>
              </a:rPr>
              <a:t>Access the special rate for </a:t>
            </a:r>
            <a:r>
              <a:rPr lang="en-US" sz="1600" b="1" u="sng">
                <a:solidFill>
                  <a:schemeClr val="accent1"/>
                </a:solidFill>
                <a:hlinkClick r:id="rId5">
                  <a:extLst>
                    <a:ext uri="{A12FA001-AC4F-418D-AE19-62706E023703}">
                      <ahyp:hlinkClr xmlns:ahyp="http://schemas.microsoft.com/office/drawing/2018/hyperlinkcolor" val="tx"/>
                    </a:ext>
                  </a:extLst>
                </a:hlinkClick>
              </a:rPr>
              <a:t>ClassPass</a:t>
            </a:r>
            <a:r>
              <a:rPr lang="en-US" sz="1600">
                <a:solidFill>
                  <a:schemeClr val="dk1"/>
                </a:solidFill>
              </a:rPr>
              <a:t>, a monthly subscription which provides access to over 40,000 studios, gyms, spas and salons.</a:t>
            </a:r>
            <a:endParaRPr/>
          </a:p>
          <a:p>
            <a:pPr marL="457200" lvl="1" indent="0" algn="l" rtl="0">
              <a:spcBef>
                <a:spcPts val="240"/>
              </a:spcBef>
              <a:spcAft>
                <a:spcPts val="0"/>
              </a:spcAft>
              <a:buSzPts val="1200"/>
              <a:buNone/>
            </a:pPr>
            <a:endParaRPr sz="1200">
              <a:solidFill>
                <a:schemeClr val="dk1"/>
              </a:solidFill>
            </a:endParaRPr>
          </a:p>
          <a:p>
            <a:pPr marL="0" lvl="0" indent="0" algn="l" rtl="0">
              <a:spcBef>
                <a:spcPts val="280"/>
              </a:spcBef>
              <a:spcAft>
                <a:spcPts val="0"/>
              </a:spcAft>
              <a:buSzPts val="1400"/>
              <a:buNone/>
            </a:pPr>
            <a:endParaRPr sz="1400"/>
          </a:p>
        </p:txBody>
      </p:sp>
      <p:sp>
        <p:nvSpPr>
          <p:cNvPr id="162" name="Google Shape;162;p14"/>
          <p:cNvSpPr txBox="1"/>
          <p:nvPr/>
        </p:nvSpPr>
        <p:spPr>
          <a:xfrm>
            <a:off x="3429000" y="2713585"/>
            <a:ext cx="2895600" cy="997196"/>
          </a:xfrm>
          <a:prstGeom prst="rect">
            <a:avLst/>
          </a:prstGeom>
          <a:noFill/>
          <a:ln>
            <a:noFill/>
          </a:ln>
        </p:spPr>
        <p:txBody>
          <a:bodyPr spcFirstLastPara="1" wrap="square" lIns="91425" tIns="45700" rIns="91425" bIns="45700" anchor="t" anchorCtr="0">
            <a:spAutoFit/>
          </a:bodyPr>
          <a:lstStyle/>
          <a:p>
            <a:pPr marL="742950" marR="0" lvl="1" indent="-285750" algn="l" rtl="0">
              <a:spcBef>
                <a:spcPts val="0"/>
              </a:spcBef>
              <a:spcAft>
                <a:spcPts val="0"/>
              </a:spcAft>
              <a:buClr>
                <a:srgbClr val="54565A"/>
              </a:buClr>
              <a:buSzPts val="1200"/>
              <a:buFont typeface="Courier New"/>
              <a:buChar char="-"/>
            </a:pPr>
            <a:r>
              <a:rPr lang="en-US" sz="1200" b="0" i="0" u="none" strike="noStrike" cap="none">
                <a:solidFill>
                  <a:schemeClr val="dk1"/>
                </a:solidFill>
                <a:latin typeface="Roboto"/>
                <a:ea typeface="Roboto"/>
                <a:cs typeface="Roboto"/>
                <a:sym typeface="Roboto"/>
              </a:rPr>
              <a:t>Family and home</a:t>
            </a:r>
            <a:endParaRPr/>
          </a:p>
          <a:p>
            <a:pPr marL="742950" marR="0" lvl="1" indent="-285750" algn="l" rtl="0">
              <a:spcBef>
                <a:spcPts val="240"/>
              </a:spcBef>
              <a:spcAft>
                <a:spcPts val="0"/>
              </a:spcAft>
              <a:buClr>
                <a:srgbClr val="54565A"/>
              </a:buClr>
              <a:buSzPts val="1200"/>
              <a:buFont typeface="Courier New"/>
              <a:buChar char="-"/>
            </a:pPr>
            <a:r>
              <a:rPr lang="en-US" sz="1200" b="0" i="0" u="none" strike="noStrike" cap="none">
                <a:solidFill>
                  <a:schemeClr val="dk1"/>
                </a:solidFill>
                <a:latin typeface="Roboto"/>
                <a:ea typeface="Roboto"/>
                <a:cs typeface="Roboto"/>
                <a:sym typeface="Roboto"/>
              </a:rPr>
              <a:t>Medicine and treatment </a:t>
            </a:r>
            <a:endParaRPr/>
          </a:p>
          <a:p>
            <a:pPr marL="742950" marR="0" lvl="1" indent="-209550" algn="l" rtl="0">
              <a:lnSpc>
                <a:spcPct val="100000"/>
              </a:lnSpc>
              <a:spcBef>
                <a:spcPts val="240"/>
              </a:spcBef>
              <a:spcAft>
                <a:spcPts val="0"/>
              </a:spcAft>
              <a:buClr>
                <a:srgbClr val="54565A"/>
              </a:buClr>
              <a:buSzPts val="1200"/>
              <a:buFont typeface="Courier New"/>
              <a:buNone/>
            </a:pPr>
            <a:endParaRPr sz="1200" b="0" i="0" u="none" strike="noStrike" cap="none">
              <a:solidFill>
                <a:srgbClr val="000000"/>
              </a:solidFill>
              <a:latin typeface="Roboto"/>
              <a:ea typeface="Roboto"/>
              <a:cs typeface="Roboto"/>
              <a:sym typeface="Roboto"/>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Roboto"/>
              <a:buNone/>
            </a:pPr>
            <a:r>
              <a:rPr lang="en-US"/>
              <a:t>Active &amp; Fit Direct</a:t>
            </a:r>
            <a:endParaRPr/>
          </a:p>
        </p:txBody>
      </p:sp>
      <p:sp>
        <p:nvSpPr>
          <p:cNvPr id="169" name="Google Shape;169;p15"/>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US" sz="1600" b="1">
                <a:solidFill>
                  <a:schemeClr val="dk1"/>
                </a:solidFill>
              </a:rPr>
              <a:t>Flexible and affordable discount fitness program available to you through your medical plan.</a:t>
            </a:r>
            <a:endParaRPr/>
          </a:p>
          <a:p>
            <a:pPr marL="342900" lvl="0" indent="-342900" algn="l" rtl="0">
              <a:spcBef>
                <a:spcPts val="320"/>
              </a:spcBef>
              <a:spcAft>
                <a:spcPts val="0"/>
              </a:spcAft>
              <a:buSzPts val="1600"/>
              <a:buChar char="•"/>
            </a:pPr>
            <a:r>
              <a:rPr lang="en-US" sz="1600">
                <a:solidFill>
                  <a:schemeClr val="dk1"/>
                </a:solidFill>
              </a:rPr>
              <a:t>Access to 12,500+ standard fitness centers for $28/month plus an enrollment fee</a:t>
            </a:r>
            <a:endParaRPr/>
          </a:p>
          <a:p>
            <a:pPr marL="342900" lvl="0" indent="-342900" algn="l" rtl="0">
              <a:spcBef>
                <a:spcPts val="320"/>
              </a:spcBef>
              <a:spcAft>
                <a:spcPts val="0"/>
              </a:spcAft>
              <a:buSzPts val="1600"/>
              <a:buChar char="•"/>
            </a:pPr>
            <a:r>
              <a:rPr lang="en-US" sz="1600">
                <a:solidFill>
                  <a:schemeClr val="dk1"/>
                </a:solidFill>
              </a:rPr>
              <a:t>Plus, you have the option to join any of the 6,200+ premium exercise studios get a 20-70% discount at most locations*</a:t>
            </a:r>
            <a:endParaRPr/>
          </a:p>
          <a:p>
            <a:pPr marL="342900" lvl="0" indent="-241300" algn="l" rtl="0">
              <a:spcBef>
                <a:spcPts val="320"/>
              </a:spcBef>
              <a:spcAft>
                <a:spcPts val="0"/>
              </a:spcAft>
              <a:buSzPts val="1600"/>
              <a:buNone/>
            </a:pPr>
            <a:endParaRPr sz="1600" b="1">
              <a:solidFill>
                <a:schemeClr val="dk1"/>
              </a:solidFill>
            </a:endParaRPr>
          </a:p>
          <a:p>
            <a:pPr marL="0" lvl="0" indent="0" algn="l" rtl="0">
              <a:spcBef>
                <a:spcPts val="320"/>
              </a:spcBef>
              <a:spcAft>
                <a:spcPts val="0"/>
              </a:spcAft>
              <a:buSzPts val="1600"/>
              <a:buNone/>
            </a:pPr>
            <a:r>
              <a:rPr lang="en-US" sz="1600" b="1">
                <a:solidFill>
                  <a:schemeClr val="accent1"/>
                </a:solidFill>
              </a:rPr>
              <a:t>HealthComp Members</a:t>
            </a:r>
            <a:endParaRPr/>
          </a:p>
          <a:p>
            <a:pPr marL="342900" lvl="0" indent="-342900" algn="l" rtl="0">
              <a:spcBef>
                <a:spcPts val="320"/>
              </a:spcBef>
              <a:spcAft>
                <a:spcPts val="0"/>
              </a:spcAft>
              <a:buSzPts val="1600"/>
              <a:buChar char="•"/>
            </a:pPr>
            <a:r>
              <a:rPr lang="en-US" sz="1600">
                <a:solidFill>
                  <a:schemeClr val="dk1"/>
                </a:solidFill>
              </a:rPr>
              <a:t>Get started at </a:t>
            </a:r>
            <a:r>
              <a:rPr lang="en-US" sz="1600" b="1" u="sng">
                <a:solidFill>
                  <a:schemeClr val="accent4"/>
                </a:solidFill>
                <a:hlinkClick r:id="rId3">
                  <a:extLst>
                    <a:ext uri="{A12FA001-AC4F-418D-AE19-62706E023703}">
                      <ahyp:hlinkClr xmlns:ahyp="http://schemas.microsoft.com/office/drawing/2018/hyperlinkcolor" val="tx"/>
                    </a:ext>
                  </a:extLst>
                </a:hlinkClick>
              </a:rPr>
              <a:t>anthem.com/ca</a:t>
            </a:r>
            <a:endParaRPr sz="1600" b="1">
              <a:solidFill>
                <a:schemeClr val="accent4"/>
              </a:solidFill>
            </a:endParaRPr>
          </a:p>
          <a:p>
            <a:pPr marL="457200" lvl="1" indent="0" algn="l" rtl="0">
              <a:spcBef>
                <a:spcPts val="320"/>
              </a:spcBef>
              <a:spcAft>
                <a:spcPts val="0"/>
              </a:spcAft>
              <a:buSzPts val="1600"/>
              <a:buNone/>
            </a:pPr>
            <a:endParaRPr sz="1600" b="1">
              <a:solidFill>
                <a:schemeClr val="accent1"/>
              </a:solidFill>
            </a:endParaRPr>
          </a:p>
          <a:p>
            <a:pPr marL="0" lvl="0" indent="0" algn="l" rtl="0">
              <a:spcBef>
                <a:spcPts val="320"/>
              </a:spcBef>
              <a:spcAft>
                <a:spcPts val="0"/>
              </a:spcAft>
              <a:buSzPts val="1600"/>
              <a:buNone/>
            </a:pPr>
            <a:r>
              <a:rPr lang="en-US" sz="1600" b="1">
                <a:solidFill>
                  <a:schemeClr val="accent1"/>
                </a:solidFill>
              </a:rPr>
              <a:t>Kaiser Members </a:t>
            </a:r>
            <a:endParaRPr/>
          </a:p>
          <a:p>
            <a:pPr marL="342900" lvl="0" indent="-342900" algn="l" rtl="0">
              <a:spcBef>
                <a:spcPts val="320"/>
              </a:spcBef>
              <a:spcAft>
                <a:spcPts val="0"/>
              </a:spcAft>
              <a:buSzPts val="1600"/>
              <a:buChar char="•"/>
            </a:pPr>
            <a:r>
              <a:rPr lang="en-US" sz="1600">
                <a:solidFill>
                  <a:schemeClr val="dk1"/>
                </a:solidFill>
              </a:rPr>
              <a:t>Get started at </a:t>
            </a:r>
            <a:r>
              <a:rPr lang="en-US" sz="1600" b="1" u="sng">
                <a:solidFill>
                  <a:schemeClr val="accent1"/>
                </a:solidFill>
                <a:hlinkClick r:id="rId4">
                  <a:extLst>
                    <a:ext uri="{A12FA001-AC4F-418D-AE19-62706E023703}">
                      <ahyp:hlinkClr xmlns:ahyp="http://schemas.microsoft.com/office/drawing/2018/hyperlinkcolor" val="tx"/>
                    </a:ext>
                  </a:extLst>
                </a:hlinkClick>
              </a:rPr>
              <a:t>kp.org/choosehealthy</a:t>
            </a:r>
            <a:endParaRPr sz="1600" b="1">
              <a:solidFill>
                <a:schemeClr val="dk1"/>
              </a:solidFill>
            </a:endParaRPr>
          </a:p>
          <a:p>
            <a:pPr marL="742950" lvl="1" indent="-209550" algn="l" rtl="0">
              <a:spcBef>
                <a:spcPts val="240"/>
              </a:spcBef>
              <a:spcAft>
                <a:spcPts val="0"/>
              </a:spcAft>
              <a:buSzPts val="1200"/>
              <a:buNone/>
            </a:pPr>
            <a:endParaRPr sz="1200">
              <a:solidFill>
                <a:schemeClr val="accent1"/>
              </a:solidFill>
            </a:endParaRPr>
          </a:p>
          <a:p>
            <a:pPr marL="0" lvl="0" indent="0" algn="l" rtl="0">
              <a:spcBef>
                <a:spcPts val="280"/>
              </a:spcBef>
              <a:spcAft>
                <a:spcPts val="0"/>
              </a:spcAft>
              <a:buSzPts val="1400"/>
              <a:buNone/>
            </a:pPr>
            <a:endParaRPr sz="1400"/>
          </a:p>
        </p:txBody>
      </p:sp>
      <p:sp>
        <p:nvSpPr>
          <p:cNvPr id="170" name="Google Shape;170;p15"/>
          <p:cNvSpPr txBox="1"/>
          <p:nvPr/>
        </p:nvSpPr>
        <p:spPr>
          <a:xfrm>
            <a:off x="457200" y="6126163"/>
            <a:ext cx="57912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chemeClr val="dk1"/>
                </a:solidFill>
                <a:latin typeface="Roboto"/>
                <a:ea typeface="Roboto"/>
                <a:cs typeface="Roboto"/>
                <a:sym typeface="Roboto"/>
              </a:rPr>
              <a:t>*Additional fees may apply</a:t>
            </a:r>
            <a:endParaRPr dirty="0"/>
          </a:p>
        </p:txBody>
      </p:sp>
      <p:pic>
        <p:nvPicPr>
          <p:cNvPr id="2" name="Picture 1" descr=" ">
            <a:extLst>
              <a:ext uri="{FF2B5EF4-FFF2-40B4-BE49-F238E27FC236}">
                <a16:creationId xmlns:a16="http://schemas.microsoft.com/office/drawing/2014/main" id="{0EA5928B-D6BE-2179-3610-EADD1CE716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1277" y="26289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 ">
            <a:extLst>
              <a:ext uri="{FF2B5EF4-FFF2-40B4-BE49-F238E27FC236}">
                <a16:creationId xmlns:a16="http://schemas.microsoft.com/office/drawing/2014/main" id="{21859576-82A1-1D45-6111-1A2580288C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5000" b="20000"/>
          <a:stretch/>
        </p:blipFill>
        <p:spPr bwMode="auto">
          <a:xfrm>
            <a:off x="6810777" y="4110831"/>
            <a:ext cx="1524000"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2"/>
          <p:cNvSpPr txBox="1">
            <a:spLocks noGrp="1"/>
          </p:cNvSpPr>
          <p:nvPr>
            <p:ph type="title"/>
          </p:nvPr>
        </p:nvSpPr>
        <p:spPr>
          <a:xfrm>
            <a:off x="458971" y="1589103"/>
            <a:ext cx="7770625" cy="10537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Roboto"/>
              <a:buNone/>
            </a:pPr>
            <a:r>
              <a:rPr lang="en-US" sz="3200" dirty="0"/>
              <a:t>Do you know your own preventive care guidelines?  </a:t>
            </a:r>
            <a:endParaRPr sz="3200" dirty="0"/>
          </a:p>
        </p:txBody>
      </p:sp>
      <p:sp>
        <p:nvSpPr>
          <p:cNvPr id="51" name="Google Shape;51;p2"/>
          <p:cNvSpPr txBox="1">
            <a:spLocks noGrp="1"/>
          </p:cNvSpPr>
          <p:nvPr>
            <p:ph type="body" idx="1"/>
          </p:nvPr>
        </p:nvSpPr>
        <p:spPr>
          <a:xfrm>
            <a:off x="458971" y="2819400"/>
            <a:ext cx="7569906" cy="1897566"/>
          </a:xfrm>
          <a:prstGeom prst="rect">
            <a:avLst/>
          </a:prstGeom>
          <a:noFill/>
          <a:ln>
            <a:noFill/>
          </a:ln>
        </p:spPr>
        <p:txBody>
          <a:bodyPr spcFirstLastPara="1" wrap="square" lIns="91425" tIns="45700" rIns="91425" bIns="45700" anchor="ctr" anchorCtr="0">
            <a:normAutofit/>
          </a:bodyPr>
          <a:lstStyle/>
          <a:p>
            <a:pPr marL="0" lvl="0" indent="0">
              <a:spcAft>
                <a:spcPts val="0"/>
              </a:spcAft>
            </a:pPr>
            <a:r>
              <a:rPr lang="en-US" b="1" dirty="0"/>
              <a:t>Take a moment and learn by clicking on the links below. Enter your information to view your guidelines:</a:t>
            </a:r>
          </a:p>
          <a:p>
            <a:pPr marL="285750" lvl="0" indent="-285750">
              <a:spcAft>
                <a:spcPts val="0"/>
              </a:spcAft>
              <a:buFont typeface="Arial" panose="020B0604020202020204" pitchFamily="34" charset="0"/>
              <a:buChar char="•"/>
            </a:pPr>
            <a:r>
              <a:rPr lang="en-US" dirty="0">
                <a:solidFill>
                  <a:schemeClr val="bg1"/>
                </a:solidFill>
                <a:hlinkClick r:id="rId3">
                  <a:extLst>
                    <a:ext uri="{A12FA001-AC4F-418D-AE19-62706E023703}">
                      <ahyp:hlinkClr xmlns:ahyp="http://schemas.microsoft.com/office/drawing/2018/hyperlinkcolor" val="tx"/>
                    </a:ext>
                  </a:extLst>
                </a:hlinkClick>
              </a:rPr>
              <a:t>HealthComp Members</a:t>
            </a:r>
            <a:endParaRPr lang="en-US" sz="1600" dirty="0">
              <a:effectLst/>
              <a:latin typeface="Segoe UI" panose="020B0502040204020203" pitchFamily="34" charset="0"/>
              <a:ea typeface="Times New Roman" panose="02020603050405020304" pitchFamily="18" charset="0"/>
            </a:endParaRPr>
          </a:p>
          <a:p>
            <a:pPr marL="285750" lvl="0" indent="-285750">
              <a:spcAft>
                <a:spcPts val="0"/>
              </a:spcAft>
              <a:buFont typeface="Arial" panose="020B0604020202020204" pitchFamily="34" charset="0"/>
              <a:buChar char="•"/>
            </a:pPr>
            <a:r>
              <a:rPr lang="en-US" u="sng" dirty="0">
                <a:solidFill>
                  <a:schemeClr val="bg1"/>
                </a:solidFill>
                <a:latin typeface="Segoe UI" panose="020B0502040204020203"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Northern CA Kaiser Members</a:t>
            </a:r>
            <a:endParaRPr lang="en-US" u="sng" dirty="0">
              <a:solidFill>
                <a:schemeClr val="bg1"/>
              </a:solidFill>
            </a:endParaRPr>
          </a:p>
          <a:p>
            <a:pPr marL="285750" lvl="0" indent="-285750">
              <a:spcAft>
                <a:spcPts val="0"/>
              </a:spcAft>
              <a:buFont typeface="Arial" panose="020B0604020202020204" pitchFamily="34" charset="0"/>
              <a:buChar char="•"/>
            </a:pPr>
            <a:r>
              <a:rPr lang="en-US" dirty="0">
                <a:solidFill>
                  <a:schemeClr val="bg1"/>
                </a:solidFill>
                <a:hlinkClick r:id="rId5">
                  <a:extLst>
                    <a:ext uri="{A12FA001-AC4F-418D-AE19-62706E023703}">
                      <ahyp:hlinkClr xmlns:ahyp="http://schemas.microsoft.com/office/drawing/2018/hyperlinkcolor" val="tx"/>
                    </a:ext>
                  </a:extLst>
                </a:hlinkClick>
              </a:rPr>
              <a:t>Southern CA Kaiser Members</a:t>
            </a:r>
            <a:endParaRPr lang="en-US" dirty="0">
              <a:solidFill>
                <a:schemeClr val="bg1"/>
              </a:solidFill>
            </a:endParaRPr>
          </a:p>
          <a:p>
            <a:pPr marL="285750" lvl="0" indent="-285750">
              <a:spcAft>
                <a:spcPts val="0"/>
              </a:spcAft>
              <a:buFont typeface="Arial" panose="020B0604020202020204" pitchFamily="34" charset="0"/>
              <a:buChar char="•"/>
            </a:pPr>
            <a:endParaRPr lang="en-US"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3"/>
          <p:cNvSpPr txBox="1">
            <a:spLocks noGrp="1"/>
          </p:cNvSpPr>
          <p:nvPr>
            <p:ph type="title"/>
          </p:nvPr>
        </p:nvSpPr>
        <p:spPr>
          <a:xfrm>
            <a:off x="457200" y="274638"/>
            <a:ext cx="8562513"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Roboto"/>
              <a:buNone/>
            </a:pPr>
            <a:r>
              <a:rPr lang="en-US" sz="3100" dirty="0">
                <a:effectLst/>
                <a:latin typeface="Segoe UI" panose="020B0502040204020203" pitchFamily="34" charset="0"/>
              </a:rPr>
              <a:t>Preventive Care - The Key To Staying Healthy</a:t>
            </a:r>
            <a:endParaRPr sz="3100" dirty="0"/>
          </a:p>
        </p:txBody>
      </p:sp>
      <p:sp>
        <p:nvSpPr>
          <p:cNvPr id="58" name="Google Shape;58;p3"/>
          <p:cNvSpPr txBox="1">
            <a:spLocks noGrp="1"/>
          </p:cNvSpPr>
          <p:nvPr>
            <p:ph type="body" idx="1"/>
          </p:nvPr>
        </p:nvSpPr>
        <p:spPr>
          <a:xfrm>
            <a:off x="457200" y="1866899"/>
            <a:ext cx="4343400" cy="3124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000"/>
              <a:buChar char="•"/>
            </a:pPr>
            <a:r>
              <a:rPr lang="en-US" sz="2000" dirty="0"/>
              <a:t>Includes routine checkups and screenings when you are healthy.</a:t>
            </a:r>
            <a:endParaRPr dirty="0"/>
          </a:p>
          <a:p>
            <a:pPr marL="0" lvl="0" indent="0" algn="l" rtl="0">
              <a:spcBef>
                <a:spcPts val="400"/>
              </a:spcBef>
              <a:spcAft>
                <a:spcPts val="0"/>
              </a:spcAft>
              <a:buSzPts val="2000"/>
              <a:buNone/>
            </a:pPr>
            <a:endParaRPr sz="2000" dirty="0"/>
          </a:p>
          <a:p>
            <a:pPr marL="342900" lvl="0" indent="-342900" algn="l" rtl="0">
              <a:spcBef>
                <a:spcPts val="400"/>
              </a:spcBef>
              <a:spcAft>
                <a:spcPts val="0"/>
              </a:spcAft>
              <a:buSzPts val="2000"/>
              <a:buChar char="•"/>
            </a:pPr>
            <a:r>
              <a:rPr lang="en-US" sz="2000" dirty="0"/>
              <a:t>Affordable Care Act signed in 2010 states that plans cannot charge a co-pay, co-insurance, or deductible for preventive care services delivered by an in-network provider.</a:t>
            </a:r>
            <a:endParaRPr dirty="0"/>
          </a:p>
        </p:txBody>
      </p:sp>
      <p:sp>
        <p:nvSpPr>
          <p:cNvPr id="59" name="Google Shape;59;p3"/>
          <p:cNvSpPr/>
          <p:nvPr/>
        </p:nvSpPr>
        <p:spPr>
          <a:xfrm>
            <a:off x="5334000" y="1638300"/>
            <a:ext cx="3352800" cy="3581399"/>
          </a:xfrm>
          <a:prstGeom prst="rect">
            <a:avLst/>
          </a:prstGeom>
          <a:solidFill>
            <a:srgbClr val="DDDDDD"/>
          </a:solidFill>
          <a:ln>
            <a:noFill/>
          </a:ln>
        </p:spPr>
        <p:txBody>
          <a:bodyPr spcFirstLastPara="1" wrap="square" lIns="182875" tIns="182875" rIns="182875" bIns="182875" anchor="ctr" anchorCtr="0">
            <a:noAutofit/>
          </a:bodyPr>
          <a:lstStyle/>
          <a:p>
            <a:pPr marL="0" marR="0" lvl="0" indent="0" algn="ctr" rtl="0">
              <a:spcBef>
                <a:spcPts val="0"/>
              </a:spcBef>
              <a:spcAft>
                <a:spcPts val="0"/>
              </a:spcAft>
              <a:buNone/>
            </a:pPr>
            <a:r>
              <a:rPr lang="en-US" sz="2400" b="1" dirty="0">
                <a:solidFill>
                  <a:schemeClr val="accent1"/>
                </a:solidFill>
                <a:latin typeface="Roboto"/>
                <a:ea typeface="Roboto"/>
                <a:cs typeface="Roboto"/>
                <a:sym typeface="Roboto"/>
              </a:rPr>
              <a:t>Preventive Care Includes: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Roboto"/>
                <a:ea typeface="Roboto"/>
                <a:cs typeface="Roboto"/>
                <a:sym typeface="Roboto"/>
              </a:rPr>
              <a:t>Annual routine physical.</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Roboto"/>
                <a:ea typeface="Roboto"/>
                <a:cs typeface="Roboto"/>
                <a:sym typeface="Roboto"/>
              </a:rPr>
              <a:t>Blood pressure, glucose and cholesterol tests.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Roboto"/>
                <a:ea typeface="Roboto"/>
                <a:cs typeface="Roboto"/>
                <a:sym typeface="Roboto"/>
              </a:rPr>
              <a:t>Age-appropriate cancer screenings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Roboto"/>
                <a:ea typeface="Roboto"/>
                <a:cs typeface="Roboto"/>
                <a:sym typeface="Roboto"/>
              </a:rPr>
              <a:t>Age-appropriate vaccines to help prevent illness.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p:nvPr>
        </p:nvSpPr>
        <p:spPr>
          <a:xfrm>
            <a:off x="457200" y="274638"/>
            <a:ext cx="83820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Roboto"/>
              <a:buNone/>
            </a:pPr>
            <a:r>
              <a:rPr lang="en-US" sz="3200" dirty="0">
                <a:effectLst/>
                <a:latin typeface="Segoe UI" panose="020B0502040204020203" pitchFamily="34" charset="0"/>
              </a:rPr>
              <a:t>Three Important Roles It Plays...</a:t>
            </a:r>
            <a:endParaRPr lang="en-US" dirty="0"/>
          </a:p>
        </p:txBody>
      </p:sp>
      <p:sp>
        <p:nvSpPr>
          <p:cNvPr id="66" name="Google Shape;66;p4"/>
          <p:cNvSpPr txBox="1">
            <a:spLocks noGrp="1"/>
          </p:cNvSpPr>
          <p:nvPr>
            <p:ph type="body" idx="1"/>
          </p:nvPr>
        </p:nvSpPr>
        <p:spPr>
          <a:xfrm>
            <a:off x="457199" y="1600200"/>
            <a:ext cx="7328517"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360"/>
              </a:spcBef>
              <a:spcAft>
                <a:spcPts val="0"/>
              </a:spcAft>
              <a:buSzPts val="1800"/>
              <a:buChar char="•"/>
            </a:pPr>
            <a:r>
              <a:rPr lang="en-US" sz="1800" b="1" dirty="0"/>
              <a:t>Prompting</a:t>
            </a:r>
            <a:r>
              <a:rPr lang="en-US" sz="1800" dirty="0"/>
              <a:t> you to ask about changes in your body.</a:t>
            </a:r>
            <a:endParaRPr dirty="0"/>
          </a:p>
          <a:p>
            <a:pPr marL="342900" lvl="0" indent="-228600" algn="l" rtl="0">
              <a:spcBef>
                <a:spcPts val="360"/>
              </a:spcBef>
              <a:spcAft>
                <a:spcPts val="0"/>
              </a:spcAft>
              <a:buSzPts val="1800"/>
              <a:buNone/>
            </a:pPr>
            <a:endParaRPr sz="1800" dirty="0"/>
          </a:p>
          <a:p>
            <a:pPr marL="342900" lvl="0" indent="-342900" algn="l" rtl="0">
              <a:spcBef>
                <a:spcPts val="360"/>
              </a:spcBef>
              <a:spcAft>
                <a:spcPts val="0"/>
              </a:spcAft>
              <a:buSzPts val="1800"/>
              <a:buChar char="•"/>
            </a:pPr>
            <a:r>
              <a:rPr lang="en-US" sz="1800" b="1" dirty="0"/>
              <a:t>Spotting</a:t>
            </a:r>
            <a:r>
              <a:rPr lang="en-US" sz="1800" dirty="0"/>
              <a:t> signs and symptoms that could lead to serious illness.</a:t>
            </a:r>
            <a:endParaRPr dirty="0"/>
          </a:p>
          <a:p>
            <a:pPr marL="0" lvl="0" indent="0" algn="l" rtl="0">
              <a:spcBef>
                <a:spcPts val="360"/>
              </a:spcBef>
              <a:spcAft>
                <a:spcPts val="0"/>
              </a:spcAft>
              <a:buSzPts val="1800"/>
              <a:buNone/>
            </a:pPr>
            <a:endParaRPr sz="1800" dirty="0"/>
          </a:p>
          <a:p>
            <a:pPr marL="342900" lvl="0" indent="-342900" algn="l" rtl="0">
              <a:spcBef>
                <a:spcPts val="360"/>
              </a:spcBef>
              <a:spcAft>
                <a:spcPts val="0"/>
              </a:spcAft>
              <a:buSzPts val="1800"/>
              <a:buChar char="•"/>
            </a:pPr>
            <a:r>
              <a:rPr lang="en-US" sz="1800" b="1" dirty="0"/>
              <a:t>Helping</a:t>
            </a:r>
            <a:r>
              <a:rPr lang="en-US" sz="1800" dirty="0"/>
              <a:t> you build a strong relationship with your doctor.</a:t>
            </a:r>
            <a:endParaRPr dirty="0"/>
          </a:p>
        </p:txBody>
      </p:sp>
      <p:pic>
        <p:nvPicPr>
          <p:cNvPr id="69" name="Google Shape;69;p4"/>
          <p:cNvPicPr preferRelativeResize="0"/>
          <p:nvPr/>
        </p:nvPicPr>
        <p:blipFill rotWithShape="1">
          <a:blip r:embed="rId3">
            <a:alphaModFix/>
          </a:blip>
          <a:srcRect/>
          <a:stretch/>
        </p:blipFill>
        <p:spPr>
          <a:xfrm>
            <a:off x="7322440" y="1509592"/>
            <a:ext cx="1364361" cy="38388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5"/>
          <p:cNvSpPr txBox="1">
            <a:spLocks noGrp="1"/>
          </p:cNvSpPr>
          <p:nvPr>
            <p:ph type="title"/>
          </p:nvPr>
        </p:nvSpPr>
        <p:spPr>
          <a:xfrm>
            <a:off x="457200" y="274638"/>
            <a:ext cx="83820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Roboto"/>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Your Costs Defined…</a:t>
            </a:r>
            <a:endParaRPr dirty="0"/>
          </a:p>
        </p:txBody>
      </p:sp>
      <p:sp>
        <p:nvSpPr>
          <p:cNvPr id="76" name="Google Shape;76;p5"/>
          <p:cNvSpPr/>
          <p:nvPr/>
        </p:nvSpPr>
        <p:spPr>
          <a:xfrm>
            <a:off x="457200" y="1504025"/>
            <a:ext cx="3886200" cy="3124200"/>
          </a:xfrm>
          <a:prstGeom prst="rect">
            <a:avLst/>
          </a:prstGeom>
          <a:solidFill>
            <a:srgbClr val="DDDDDD"/>
          </a:solidFill>
          <a:ln>
            <a:noFill/>
          </a:ln>
        </p:spPr>
        <p:txBody>
          <a:bodyPr spcFirstLastPara="1" wrap="square" lIns="182875" tIns="182875" rIns="182875" bIns="182875" anchor="b" anchorCtr="0">
            <a:noAutofit/>
          </a:bodyPr>
          <a:lstStyle/>
          <a:p>
            <a:pPr marL="0" marR="0" lvl="0" indent="0" algn="l" rtl="0">
              <a:spcBef>
                <a:spcPts val="0"/>
              </a:spcBef>
              <a:spcAft>
                <a:spcPts val="0"/>
              </a:spcAft>
              <a:buNone/>
            </a:pPr>
            <a:r>
              <a:rPr lang="en-US" sz="1800" b="1" dirty="0">
                <a:solidFill>
                  <a:schemeClr val="accent1"/>
                </a:solidFill>
                <a:latin typeface="Roboto"/>
                <a:ea typeface="Roboto"/>
                <a:cs typeface="Roboto"/>
                <a:sym typeface="Roboto"/>
              </a:rPr>
              <a:t>Preventive Care </a:t>
            </a:r>
            <a:endParaRPr dirty="0"/>
          </a:p>
          <a:p>
            <a:pPr marL="0" marR="0" lvl="0" indent="0" algn="l" rtl="0">
              <a:spcBef>
                <a:spcPts val="0"/>
              </a:spcBef>
              <a:spcAft>
                <a:spcPts val="0"/>
              </a:spcAft>
              <a:buNone/>
            </a:pPr>
            <a:r>
              <a:rPr lang="en-US" sz="1200" b="1" dirty="0">
                <a:solidFill>
                  <a:schemeClr val="dk1"/>
                </a:solidFill>
                <a:latin typeface="Roboto"/>
                <a:ea typeface="Roboto"/>
                <a:cs typeface="Roboto"/>
                <a:sym typeface="Roboto"/>
              </a:rPr>
              <a:t>Helps keep you healthy and uncover possible health problems early.</a:t>
            </a:r>
            <a:endParaRPr dirty="0"/>
          </a:p>
          <a:p>
            <a:pPr marL="0" marR="0" lvl="0" indent="0" algn="l" rtl="0">
              <a:spcBef>
                <a:spcPts val="0"/>
              </a:spcBef>
              <a:spcAft>
                <a:spcPts val="0"/>
              </a:spcAft>
              <a:buNone/>
            </a:pPr>
            <a:endParaRPr sz="1400" dirty="0">
              <a:solidFill>
                <a:schemeClr val="dk1"/>
              </a:solidFill>
              <a:latin typeface="Roboto"/>
              <a:ea typeface="Roboto"/>
              <a:cs typeface="Roboto"/>
              <a:sym typeface="Roboto"/>
            </a:endParaRPr>
          </a:p>
          <a:p>
            <a:pPr marL="0" marR="0" lvl="0" indent="0" algn="l" rtl="0">
              <a:spcBef>
                <a:spcPts val="0"/>
              </a:spcBef>
              <a:spcAft>
                <a:spcPts val="0"/>
              </a:spcAft>
              <a:buNone/>
            </a:pPr>
            <a:r>
              <a:rPr lang="en-US" sz="1200" b="1" dirty="0">
                <a:solidFill>
                  <a:schemeClr val="dk1"/>
                </a:solidFill>
                <a:latin typeface="Roboto"/>
                <a:ea typeface="Roboto"/>
                <a:cs typeface="Roboto"/>
                <a:sym typeface="Roboto"/>
              </a:rPr>
              <a:t>Examples:</a:t>
            </a:r>
            <a:endParaRPr dirty="0"/>
          </a:p>
          <a:p>
            <a:pPr marL="285750" marR="0" lvl="0" indent="-285750" algn="l" rtl="0">
              <a:spcBef>
                <a:spcPts val="0"/>
              </a:spcBef>
              <a:spcAft>
                <a:spcPts val="0"/>
              </a:spcAft>
              <a:buClr>
                <a:schemeClr val="dk1"/>
              </a:buClr>
              <a:buSzPts val="1200"/>
              <a:buFont typeface="Arial"/>
              <a:buChar char="•"/>
            </a:pPr>
            <a:r>
              <a:rPr lang="en-US" sz="1200" dirty="0">
                <a:solidFill>
                  <a:schemeClr val="dk1"/>
                </a:solidFill>
                <a:latin typeface="Roboto"/>
                <a:ea typeface="Roboto"/>
                <a:cs typeface="Roboto"/>
                <a:sym typeface="Roboto"/>
              </a:rPr>
              <a:t>Blood pressure screening for all adults</a:t>
            </a:r>
            <a:endParaRPr dirty="0"/>
          </a:p>
          <a:p>
            <a:pPr marL="285750" marR="0" lvl="0" indent="-285750" algn="l" rtl="0">
              <a:spcBef>
                <a:spcPts val="0"/>
              </a:spcBef>
              <a:spcAft>
                <a:spcPts val="0"/>
              </a:spcAft>
              <a:buClr>
                <a:schemeClr val="dk1"/>
              </a:buClr>
              <a:buSzPts val="1200"/>
              <a:buFont typeface="Arial"/>
              <a:buChar char="•"/>
            </a:pPr>
            <a:r>
              <a:rPr lang="en-US" sz="1200" dirty="0">
                <a:solidFill>
                  <a:schemeClr val="dk1"/>
                </a:solidFill>
                <a:latin typeface="Roboto"/>
                <a:ea typeface="Roboto"/>
                <a:cs typeface="Roboto"/>
                <a:sym typeface="Roboto"/>
              </a:rPr>
              <a:t>Colorectal cancer screening for adults over 50</a:t>
            </a:r>
            <a:endParaRPr dirty="0"/>
          </a:p>
          <a:p>
            <a:pPr marL="285750" marR="0" lvl="0" indent="-209550" algn="l" rtl="0">
              <a:spcBef>
                <a:spcPts val="0"/>
              </a:spcBef>
              <a:spcAft>
                <a:spcPts val="0"/>
              </a:spcAft>
              <a:buClr>
                <a:schemeClr val="dk1"/>
              </a:buClr>
              <a:buSzPts val="1200"/>
              <a:buFont typeface="Arial"/>
              <a:buNone/>
            </a:pPr>
            <a:endParaRPr sz="1200" dirty="0">
              <a:solidFill>
                <a:schemeClr val="dk1"/>
              </a:solidFill>
              <a:latin typeface="Roboto"/>
              <a:ea typeface="Roboto"/>
              <a:cs typeface="Roboto"/>
              <a:sym typeface="Roboto"/>
            </a:endParaRPr>
          </a:p>
          <a:p>
            <a:pPr marL="0" marR="0" lvl="0" indent="0" algn="l" rtl="0">
              <a:spcBef>
                <a:spcPts val="0"/>
              </a:spcBef>
              <a:spcAft>
                <a:spcPts val="0"/>
              </a:spcAft>
              <a:buNone/>
            </a:pPr>
            <a:r>
              <a:rPr lang="en-US" sz="1200" b="1" dirty="0">
                <a:solidFill>
                  <a:schemeClr val="dk1"/>
                </a:solidFill>
                <a:latin typeface="Roboto"/>
                <a:ea typeface="Roboto"/>
                <a:cs typeface="Roboto"/>
                <a:sym typeface="Roboto"/>
              </a:rPr>
              <a:t>What You’ll Pay:</a:t>
            </a:r>
            <a:endParaRPr dirty="0"/>
          </a:p>
          <a:p>
            <a:pPr marL="0" marR="0" lvl="0" indent="0" algn="l" rtl="0">
              <a:spcBef>
                <a:spcPts val="0"/>
              </a:spcBef>
              <a:spcAft>
                <a:spcPts val="0"/>
              </a:spcAft>
              <a:buNone/>
            </a:pPr>
            <a:r>
              <a:rPr lang="en-US" sz="1200" dirty="0">
                <a:solidFill>
                  <a:schemeClr val="dk1"/>
                </a:solidFill>
                <a:latin typeface="Roboto"/>
                <a:ea typeface="Roboto"/>
                <a:cs typeface="Roboto"/>
                <a:sym typeface="Roboto"/>
              </a:rPr>
              <a:t>For most members, preventive care visits are covered at no cost</a:t>
            </a:r>
            <a:endParaRPr dirty="0"/>
          </a:p>
        </p:txBody>
      </p:sp>
      <p:sp>
        <p:nvSpPr>
          <p:cNvPr id="78" name="Google Shape;78;p5"/>
          <p:cNvSpPr/>
          <p:nvPr/>
        </p:nvSpPr>
        <p:spPr>
          <a:xfrm>
            <a:off x="4572000" y="1504025"/>
            <a:ext cx="4267200" cy="3124200"/>
          </a:xfrm>
          <a:prstGeom prst="rect">
            <a:avLst/>
          </a:prstGeom>
          <a:solidFill>
            <a:srgbClr val="DDDDDD"/>
          </a:solidFill>
          <a:ln>
            <a:noFill/>
          </a:ln>
        </p:spPr>
        <p:txBody>
          <a:bodyPr spcFirstLastPara="1" wrap="square" lIns="182875" tIns="182875" rIns="182875" bIns="182875" anchor="b" anchorCtr="0">
            <a:noAutofit/>
          </a:bodyPr>
          <a:lstStyle/>
          <a:p>
            <a:pPr marL="0" marR="0" lvl="0" indent="0" algn="l" rtl="0">
              <a:spcBef>
                <a:spcPts val="0"/>
              </a:spcBef>
              <a:spcAft>
                <a:spcPts val="0"/>
              </a:spcAft>
              <a:buNone/>
            </a:pPr>
            <a:r>
              <a:rPr lang="en-US" sz="1800" b="1" dirty="0">
                <a:solidFill>
                  <a:schemeClr val="accent1"/>
                </a:solidFill>
                <a:latin typeface="Roboto"/>
                <a:ea typeface="Roboto"/>
                <a:cs typeface="Roboto"/>
                <a:sym typeface="Roboto"/>
              </a:rPr>
              <a:t>Diagnostic or Treatment Services</a:t>
            </a:r>
            <a:endParaRPr dirty="0"/>
          </a:p>
          <a:p>
            <a:pPr marL="0" marR="0" lvl="0" indent="0" algn="l" rtl="0">
              <a:spcBef>
                <a:spcPts val="0"/>
              </a:spcBef>
              <a:spcAft>
                <a:spcPts val="0"/>
              </a:spcAft>
              <a:buNone/>
            </a:pPr>
            <a:r>
              <a:rPr lang="en-US" sz="1200" b="1" dirty="0">
                <a:solidFill>
                  <a:schemeClr val="dk1"/>
                </a:solidFill>
                <a:latin typeface="Roboto"/>
                <a:ea typeface="Roboto"/>
                <a:cs typeface="Roboto"/>
                <a:sym typeface="Roboto"/>
              </a:rPr>
              <a:t>Services used to diagnose or treat a health problem are not classified as preventive.</a:t>
            </a:r>
            <a:endParaRPr dirty="0"/>
          </a:p>
          <a:p>
            <a:pPr marL="0" marR="0" lvl="0" indent="0" algn="l" rtl="0">
              <a:spcBef>
                <a:spcPts val="0"/>
              </a:spcBef>
              <a:spcAft>
                <a:spcPts val="0"/>
              </a:spcAft>
              <a:buNone/>
            </a:pPr>
            <a:endParaRPr sz="1200" b="1" dirty="0">
              <a:solidFill>
                <a:schemeClr val="dk1"/>
              </a:solidFill>
              <a:latin typeface="Roboto"/>
              <a:ea typeface="Roboto"/>
              <a:cs typeface="Roboto"/>
              <a:sym typeface="Roboto"/>
            </a:endParaRPr>
          </a:p>
          <a:p>
            <a:pPr marL="0" marR="0" lvl="0" indent="0" algn="l" rtl="0">
              <a:spcBef>
                <a:spcPts val="0"/>
              </a:spcBef>
              <a:spcAft>
                <a:spcPts val="0"/>
              </a:spcAft>
              <a:buNone/>
            </a:pPr>
            <a:r>
              <a:rPr lang="en-US" sz="1200" b="1" dirty="0">
                <a:solidFill>
                  <a:schemeClr val="dk1"/>
                </a:solidFill>
                <a:latin typeface="Roboto"/>
                <a:ea typeface="Roboto"/>
                <a:cs typeface="Roboto"/>
                <a:sym typeface="Roboto"/>
              </a:rPr>
              <a:t>Examples:</a:t>
            </a:r>
            <a:endParaRPr dirty="0"/>
          </a:p>
          <a:p>
            <a:pPr marL="285750" marR="0" lvl="0" indent="-285750" algn="l" rtl="0">
              <a:spcBef>
                <a:spcPts val="0"/>
              </a:spcBef>
              <a:spcAft>
                <a:spcPts val="0"/>
              </a:spcAft>
              <a:buClr>
                <a:schemeClr val="dk1"/>
              </a:buClr>
              <a:buSzPts val="1200"/>
              <a:buFont typeface="Arial"/>
              <a:buChar char="•"/>
            </a:pPr>
            <a:r>
              <a:rPr lang="en-US" sz="1200" dirty="0">
                <a:solidFill>
                  <a:schemeClr val="dk1"/>
                </a:solidFill>
                <a:latin typeface="Roboto"/>
                <a:ea typeface="Roboto"/>
                <a:cs typeface="Roboto"/>
                <a:sym typeface="Roboto"/>
              </a:rPr>
              <a:t>Lab tests or X-rays</a:t>
            </a:r>
            <a:endParaRPr dirty="0"/>
          </a:p>
          <a:p>
            <a:pPr marL="285750" marR="0" lvl="0" indent="-285750" algn="l" rtl="0">
              <a:spcBef>
                <a:spcPts val="0"/>
              </a:spcBef>
              <a:spcAft>
                <a:spcPts val="0"/>
              </a:spcAft>
              <a:buClr>
                <a:schemeClr val="dk1"/>
              </a:buClr>
              <a:buSzPts val="1200"/>
              <a:buFont typeface="Arial"/>
              <a:buChar char="•"/>
            </a:pPr>
            <a:r>
              <a:rPr lang="en-US" sz="1200" dirty="0">
                <a:solidFill>
                  <a:schemeClr val="dk1"/>
                </a:solidFill>
                <a:latin typeface="Roboto"/>
                <a:ea typeface="Roboto"/>
                <a:cs typeface="Roboto"/>
                <a:sym typeface="Roboto"/>
              </a:rPr>
              <a:t>Procedures (i.e. removing a mole or getting stitches)</a:t>
            </a:r>
            <a:endParaRPr dirty="0"/>
          </a:p>
          <a:p>
            <a:pPr marL="285750" marR="0" lvl="0" indent="-209550" algn="l" rtl="0">
              <a:spcBef>
                <a:spcPts val="0"/>
              </a:spcBef>
              <a:spcAft>
                <a:spcPts val="0"/>
              </a:spcAft>
              <a:buClr>
                <a:schemeClr val="dk1"/>
              </a:buClr>
              <a:buSzPts val="1200"/>
              <a:buFont typeface="Arial"/>
              <a:buNone/>
            </a:pPr>
            <a:endParaRPr sz="1200" dirty="0">
              <a:solidFill>
                <a:schemeClr val="dk1"/>
              </a:solidFill>
              <a:latin typeface="Roboto"/>
              <a:ea typeface="Roboto"/>
              <a:cs typeface="Roboto"/>
              <a:sym typeface="Roboto"/>
            </a:endParaRPr>
          </a:p>
          <a:p>
            <a:pPr marL="0" marR="0" lvl="0" indent="0" algn="l" rtl="0">
              <a:spcBef>
                <a:spcPts val="0"/>
              </a:spcBef>
              <a:spcAft>
                <a:spcPts val="0"/>
              </a:spcAft>
              <a:buNone/>
            </a:pPr>
            <a:r>
              <a:rPr lang="en-US" sz="1200" b="1" dirty="0">
                <a:solidFill>
                  <a:schemeClr val="dk1"/>
                </a:solidFill>
                <a:latin typeface="Roboto"/>
                <a:ea typeface="Roboto"/>
                <a:cs typeface="Roboto"/>
                <a:sym typeface="Roboto"/>
              </a:rPr>
              <a:t>What You’ll Pay:</a:t>
            </a:r>
            <a:endParaRPr dirty="0"/>
          </a:p>
          <a:p>
            <a:pPr marL="0" marR="0" lvl="0" indent="0" algn="l" rtl="0">
              <a:spcBef>
                <a:spcPts val="0"/>
              </a:spcBef>
              <a:spcAft>
                <a:spcPts val="0"/>
              </a:spcAft>
              <a:buNone/>
            </a:pPr>
            <a:r>
              <a:rPr lang="en-US" sz="1200" dirty="0">
                <a:solidFill>
                  <a:schemeClr val="dk1"/>
                </a:solidFill>
                <a:latin typeface="Roboto"/>
                <a:ea typeface="Roboto"/>
                <a:cs typeface="Roboto"/>
                <a:sym typeface="Roboto"/>
              </a:rPr>
              <a:t>Diagnostic or treatment services may result in a bill.</a:t>
            </a:r>
            <a:endParaRPr dirty="0"/>
          </a:p>
          <a:p>
            <a:pPr marL="0" marR="0" lvl="0" indent="0" algn="l" rtl="0">
              <a:spcBef>
                <a:spcPts val="0"/>
              </a:spcBef>
              <a:spcAft>
                <a:spcPts val="0"/>
              </a:spcAft>
              <a:buNone/>
            </a:pPr>
            <a:r>
              <a:rPr lang="en-US" sz="1200" dirty="0">
                <a:solidFill>
                  <a:schemeClr val="dk1"/>
                </a:solidFill>
                <a:latin typeface="Roboto"/>
                <a:ea typeface="Roboto"/>
                <a:cs typeface="Roboto"/>
                <a:sym typeface="Roboto"/>
              </a:rPr>
              <a:t> </a:t>
            </a:r>
            <a:endParaRPr dirty="0"/>
          </a:p>
        </p:txBody>
      </p:sp>
      <p:pic>
        <p:nvPicPr>
          <p:cNvPr id="79" name="Google Shape;79;p5" descr="Research with solid fill"/>
          <p:cNvPicPr preferRelativeResize="0"/>
          <p:nvPr/>
        </p:nvPicPr>
        <p:blipFill rotWithShape="1">
          <a:blip r:embed="rId3">
            <a:alphaModFix/>
          </a:blip>
          <a:srcRect/>
          <a:stretch/>
        </p:blipFill>
        <p:spPr>
          <a:xfrm>
            <a:off x="552823" y="1504025"/>
            <a:ext cx="624548" cy="624548"/>
          </a:xfrm>
          <a:prstGeom prst="rect">
            <a:avLst/>
          </a:prstGeom>
          <a:noFill/>
          <a:ln>
            <a:noFill/>
          </a:ln>
        </p:spPr>
      </p:pic>
      <p:pic>
        <p:nvPicPr>
          <p:cNvPr id="80" name="Google Shape;80;p5" descr="Stethoscope with solid fill"/>
          <p:cNvPicPr preferRelativeResize="0"/>
          <p:nvPr/>
        </p:nvPicPr>
        <p:blipFill rotWithShape="1">
          <a:blip r:embed="rId4">
            <a:alphaModFix/>
          </a:blip>
          <a:srcRect/>
          <a:stretch/>
        </p:blipFill>
        <p:spPr>
          <a:xfrm>
            <a:off x="4724400" y="1572325"/>
            <a:ext cx="567771" cy="567771"/>
          </a:xfrm>
          <a:prstGeom prst="rect">
            <a:avLst/>
          </a:prstGeom>
          <a:noFill/>
          <a:ln>
            <a:noFill/>
          </a:ln>
        </p:spPr>
      </p:pic>
      <p:grpSp>
        <p:nvGrpSpPr>
          <p:cNvPr id="9" name="Group 8">
            <a:extLst>
              <a:ext uri="{FF2B5EF4-FFF2-40B4-BE49-F238E27FC236}">
                <a16:creationId xmlns:a16="http://schemas.microsoft.com/office/drawing/2014/main" id="{ED366863-CB01-69E8-FFFC-C3793E0B57CA}"/>
              </a:ext>
            </a:extLst>
          </p:cNvPr>
          <p:cNvGrpSpPr/>
          <p:nvPr/>
        </p:nvGrpSpPr>
        <p:grpSpPr>
          <a:xfrm>
            <a:off x="3211926" y="1505152"/>
            <a:ext cx="1120556" cy="601795"/>
            <a:chOff x="1177371" y="5043948"/>
            <a:chExt cx="1120556" cy="601795"/>
          </a:xfrm>
        </p:grpSpPr>
        <p:sp>
          <p:nvSpPr>
            <p:cNvPr id="2" name="Rectangle 1">
              <a:extLst>
                <a:ext uri="{FF2B5EF4-FFF2-40B4-BE49-F238E27FC236}">
                  <a16:creationId xmlns:a16="http://schemas.microsoft.com/office/drawing/2014/main" id="{E63E37EF-8946-C312-F09E-F46F0C33C435}"/>
                </a:ext>
              </a:extLst>
            </p:cNvPr>
            <p:cNvSpPr/>
            <p:nvPr/>
          </p:nvSpPr>
          <p:spPr>
            <a:xfrm>
              <a:off x="1177371" y="5043948"/>
              <a:ext cx="1120556" cy="3658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039AE2FD-9307-FC12-D6E7-6FED2FF4B2CA}"/>
                </a:ext>
              </a:extLst>
            </p:cNvPr>
            <p:cNvSpPr/>
            <p:nvPr/>
          </p:nvSpPr>
          <p:spPr>
            <a:xfrm rot="10800000">
              <a:off x="1281857" y="5409769"/>
              <a:ext cx="378219" cy="235974"/>
            </a:xfrm>
            <a:prstGeom prst="triangle">
              <a:avLst>
                <a:gd name="adj" fmla="val 535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635FBDDD-2A37-02D8-46BB-CA1BFEC5FDF7}"/>
              </a:ext>
            </a:extLst>
          </p:cNvPr>
          <p:cNvSpPr txBox="1"/>
          <p:nvPr/>
        </p:nvSpPr>
        <p:spPr>
          <a:xfrm>
            <a:off x="3301341" y="1504025"/>
            <a:ext cx="786581" cy="338554"/>
          </a:xfrm>
          <a:prstGeom prst="rect">
            <a:avLst/>
          </a:prstGeom>
          <a:noFill/>
        </p:spPr>
        <p:txBody>
          <a:bodyPr wrap="square" rtlCol="0">
            <a:spAutoFit/>
          </a:bodyPr>
          <a:lstStyle/>
          <a:p>
            <a:r>
              <a:rPr lang="en-US" sz="1600" b="1" dirty="0">
                <a:solidFill>
                  <a:schemeClr val="bg1"/>
                </a:solidFill>
              </a:rPr>
              <a:t>Free</a:t>
            </a:r>
            <a:endParaRPr lang="en-US" sz="2000" b="1" dirty="0">
              <a:solidFill>
                <a:schemeClr val="bg1"/>
              </a:solidFill>
            </a:endParaRPr>
          </a:p>
        </p:txBody>
      </p:sp>
      <p:grpSp>
        <p:nvGrpSpPr>
          <p:cNvPr id="10" name="Group 9">
            <a:extLst>
              <a:ext uri="{FF2B5EF4-FFF2-40B4-BE49-F238E27FC236}">
                <a16:creationId xmlns:a16="http://schemas.microsoft.com/office/drawing/2014/main" id="{D8818215-F405-7185-9420-862F7EBF2526}"/>
              </a:ext>
            </a:extLst>
          </p:cNvPr>
          <p:cNvGrpSpPr/>
          <p:nvPr/>
        </p:nvGrpSpPr>
        <p:grpSpPr>
          <a:xfrm>
            <a:off x="6701841" y="1491685"/>
            <a:ext cx="2134046" cy="601795"/>
            <a:chOff x="1177371" y="5043948"/>
            <a:chExt cx="2134046" cy="601795"/>
          </a:xfrm>
        </p:grpSpPr>
        <p:sp>
          <p:nvSpPr>
            <p:cNvPr id="11" name="Rectangle 10">
              <a:extLst>
                <a:ext uri="{FF2B5EF4-FFF2-40B4-BE49-F238E27FC236}">
                  <a16:creationId xmlns:a16="http://schemas.microsoft.com/office/drawing/2014/main" id="{EA5E99A9-76A6-EBC6-74C6-232ED6ABE292}"/>
                </a:ext>
              </a:extLst>
            </p:cNvPr>
            <p:cNvSpPr/>
            <p:nvPr/>
          </p:nvSpPr>
          <p:spPr>
            <a:xfrm>
              <a:off x="1177371" y="5043948"/>
              <a:ext cx="2134046" cy="3658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83F615BC-1241-ACF0-6BF0-A99E2B1A6940}"/>
                </a:ext>
              </a:extLst>
            </p:cNvPr>
            <p:cNvSpPr/>
            <p:nvPr/>
          </p:nvSpPr>
          <p:spPr>
            <a:xfrm rot="10800000">
              <a:off x="1281857" y="5409769"/>
              <a:ext cx="378219" cy="235974"/>
            </a:xfrm>
            <a:prstGeom prst="triangle">
              <a:avLst>
                <a:gd name="adj" fmla="val 535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1FF93F32-AF63-0FF3-6B4C-D59B51F1C59B}"/>
              </a:ext>
            </a:extLst>
          </p:cNvPr>
          <p:cNvSpPr txBox="1"/>
          <p:nvPr/>
        </p:nvSpPr>
        <p:spPr>
          <a:xfrm>
            <a:off x="6791060" y="1495208"/>
            <a:ext cx="2455041" cy="338554"/>
          </a:xfrm>
          <a:prstGeom prst="rect">
            <a:avLst/>
          </a:prstGeom>
          <a:noFill/>
        </p:spPr>
        <p:txBody>
          <a:bodyPr wrap="square" rtlCol="0">
            <a:spAutoFit/>
          </a:bodyPr>
          <a:lstStyle/>
          <a:p>
            <a:r>
              <a:rPr lang="en-US" sz="1600" b="1" dirty="0">
                <a:solidFill>
                  <a:schemeClr val="bg1"/>
                </a:solidFill>
              </a:rPr>
              <a:t>Cost Associated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457200" y="274638"/>
            <a:ext cx="83820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Roboto"/>
              <a:buNone/>
            </a:pPr>
            <a:r>
              <a:rPr lang="en-US" sz="3200" dirty="0">
                <a:effectLst/>
                <a:latin typeface="Segoe UI" panose="020B0502040204020203" pitchFamily="34" charset="0"/>
              </a:rPr>
              <a:t>Your Costs Defined Continued…</a:t>
            </a:r>
            <a:endParaRPr dirty="0"/>
          </a:p>
        </p:txBody>
      </p:sp>
      <p:sp>
        <p:nvSpPr>
          <p:cNvPr id="95" name="Google Shape;95;p7"/>
          <p:cNvSpPr txBox="1"/>
          <p:nvPr/>
        </p:nvSpPr>
        <p:spPr>
          <a:xfrm>
            <a:off x="457200" y="1417638"/>
            <a:ext cx="8229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2"/>
              </a:buClr>
              <a:buSzPts val="1800"/>
              <a:buFont typeface="Roboto"/>
              <a:buNone/>
            </a:pPr>
            <a:r>
              <a:rPr lang="en-US" sz="1800" b="1" dirty="0">
                <a:solidFill>
                  <a:schemeClr val="accent2"/>
                </a:solidFill>
                <a:latin typeface="Roboto"/>
                <a:ea typeface="Roboto"/>
                <a:cs typeface="Roboto"/>
                <a:sym typeface="Roboto"/>
              </a:rPr>
              <a:t>Exams, two cleanings per calendar year, x-rays, and sealants will be covered at 100% regardless of the dentist.</a:t>
            </a:r>
            <a:endParaRPr dirty="0"/>
          </a:p>
        </p:txBody>
      </p:sp>
      <p:graphicFrame>
        <p:nvGraphicFramePr>
          <p:cNvPr id="96" name="Google Shape;96;p7"/>
          <p:cNvGraphicFramePr/>
          <p:nvPr/>
        </p:nvGraphicFramePr>
        <p:xfrm>
          <a:off x="533400" y="2089662"/>
          <a:ext cx="8305800" cy="1524020"/>
        </p:xfrm>
        <a:graphic>
          <a:graphicData uri="http://schemas.openxmlformats.org/drawingml/2006/table">
            <a:tbl>
              <a:tblPr firstRow="1" bandRow="1">
                <a:noFill/>
                <a:tableStyleId>{543D3FAE-EA19-446B-8184-BF9FC8215504}</a:tableStyleId>
              </a:tblPr>
              <a:tblGrid>
                <a:gridCol w="2819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ctr" rtl="0">
                        <a:spcBef>
                          <a:spcPts val="0"/>
                        </a:spcBef>
                        <a:spcAft>
                          <a:spcPts val="0"/>
                        </a:spcAft>
                        <a:buNone/>
                      </a:pPr>
                      <a:r>
                        <a:rPr lang="en-US" sz="1600"/>
                        <a:t>Delta Dental PPO Dentists</a:t>
                      </a:r>
                      <a:endParaRPr/>
                    </a:p>
                  </a:txBody>
                  <a:tcPr marL="91450" marR="91450" marT="45725" marB="45725" anchor="ctr"/>
                </a:tc>
                <a:tc>
                  <a:txBody>
                    <a:bodyPr/>
                    <a:lstStyle/>
                    <a:p>
                      <a:pPr marL="0" marR="0" lvl="0" indent="0" algn="ctr" rtl="0">
                        <a:spcBef>
                          <a:spcPts val="0"/>
                        </a:spcBef>
                        <a:spcAft>
                          <a:spcPts val="0"/>
                        </a:spcAft>
                        <a:buNone/>
                      </a:pPr>
                      <a:r>
                        <a:rPr lang="en-US" sz="1600"/>
                        <a:t>Delta Dental Premier Dentists</a:t>
                      </a:r>
                      <a:endParaRPr/>
                    </a:p>
                  </a:txBody>
                  <a:tcPr marL="91450" marR="91450" marT="45725" marB="45725" anchor="ctr"/>
                </a:tc>
                <a:tc>
                  <a:txBody>
                    <a:bodyPr/>
                    <a:lstStyle/>
                    <a:p>
                      <a:pPr marL="0" marR="0" lvl="0" indent="0" algn="ctr" rtl="0">
                        <a:spcBef>
                          <a:spcPts val="0"/>
                        </a:spcBef>
                        <a:spcAft>
                          <a:spcPts val="0"/>
                        </a:spcAft>
                        <a:buNone/>
                      </a:pPr>
                      <a:r>
                        <a:rPr lang="en-US" sz="1600"/>
                        <a:t>Non-Delta </a:t>
                      </a:r>
                      <a:br>
                        <a:rPr lang="en-US" sz="1600"/>
                      </a:br>
                      <a:r>
                        <a:rPr lang="en-US" sz="1600"/>
                        <a:t>Dental Dentists</a:t>
                      </a:r>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b="1" dirty="0"/>
                        <a:t>Diagnostic &amp; Preventive Services (D&amp;P)</a:t>
                      </a:r>
                      <a:br>
                        <a:rPr lang="en-US" sz="1600" b="1" dirty="0"/>
                      </a:br>
                      <a:r>
                        <a:rPr lang="en-US" sz="1200" dirty="0"/>
                        <a:t>Exams, cleaning, x-rays </a:t>
                      </a:r>
                      <a:br>
                        <a:rPr lang="en-US" sz="1200" dirty="0"/>
                      </a:br>
                      <a:r>
                        <a:rPr lang="en-US" sz="1200" dirty="0"/>
                        <a:t>and sealants</a:t>
                      </a:r>
                      <a:endParaRPr sz="1600" dirty="0"/>
                    </a:p>
                  </a:txBody>
                  <a:tcPr marL="91450" marR="91450" marT="45725" marB="45725" anchor="ctr"/>
                </a:tc>
                <a:tc>
                  <a:txBody>
                    <a:bodyPr/>
                    <a:lstStyle/>
                    <a:p>
                      <a:pPr marL="0" marR="0" lvl="0" indent="0" algn="ctr" rtl="0">
                        <a:spcBef>
                          <a:spcPts val="0"/>
                        </a:spcBef>
                        <a:spcAft>
                          <a:spcPts val="0"/>
                        </a:spcAft>
                        <a:buNone/>
                      </a:pPr>
                      <a:r>
                        <a:rPr lang="en-US" sz="1600"/>
                        <a:t>100%</a:t>
                      </a:r>
                      <a:endParaRPr/>
                    </a:p>
                  </a:txBody>
                  <a:tcPr marL="91450" marR="91450" marT="45725" marB="45725" anchor="ctr"/>
                </a:tc>
                <a:tc>
                  <a:txBody>
                    <a:bodyPr/>
                    <a:lstStyle/>
                    <a:p>
                      <a:pPr marL="0" marR="0" lvl="0" indent="0" algn="ctr" rtl="0">
                        <a:spcBef>
                          <a:spcPts val="0"/>
                        </a:spcBef>
                        <a:spcAft>
                          <a:spcPts val="0"/>
                        </a:spcAft>
                        <a:buNone/>
                      </a:pPr>
                      <a:r>
                        <a:rPr lang="en-US" sz="1600"/>
                        <a:t>100%</a:t>
                      </a:r>
                      <a:endParaRPr/>
                    </a:p>
                  </a:txBody>
                  <a:tcPr marL="91450" marR="91450" marT="45725" marB="45725" anchor="ctr"/>
                </a:tc>
                <a:tc>
                  <a:txBody>
                    <a:bodyPr/>
                    <a:lstStyle/>
                    <a:p>
                      <a:pPr marL="0" marR="0" lvl="0" indent="0" algn="ctr" rtl="0">
                        <a:spcBef>
                          <a:spcPts val="0"/>
                        </a:spcBef>
                        <a:spcAft>
                          <a:spcPts val="0"/>
                        </a:spcAft>
                        <a:buNone/>
                      </a:pPr>
                      <a:r>
                        <a:rPr lang="en-US" sz="1600" dirty="0"/>
                        <a:t>100%</a:t>
                      </a:r>
                      <a:endParaRPr dirty="0"/>
                    </a:p>
                  </a:txBody>
                  <a:tcPr marL="91450" marR="91450" marT="45725" marB="45725" anchor="ctr"/>
                </a:tc>
                <a:extLst>
                  <a:ext uri="{0D108BD9-81ED-4DB2-BD59-A6C34878D82A}">
                    <a16:rowId xmlns:a16="http://schemas.microsoft.com/office/drawing/2014/main" val="10001"/>
                  </a:ext>
                </a:extLst>
              </a:tr>
            </a:tbl>
          </a:graphicData>
        </a:graphic>
      </p:graphicFrame>
      <p:graphicFrame>
        <p:nvGraphicFramePr>
          <p:cNvPr id="97" name="Google Shape;97;p7"/>
          <p:cNvGraphicFramePr/>
          <p:nvPr/>
        </p:nvGraphicFramePr>
        <p:xfrm>
          <a:off x="533400" y="4643120"/>
          <a:ext cx="7391400" cy="1315740"/>
        </p:xfrm>
        <a:graphic>
          <a:graphicData uri="http://schemas.openxmlformats.org/drawingml/2006/table">
            <a:tbl>
              <a:tblPr firstRow="1" bandRow="1">
                <a:noFill/>
                <a:tableStyleId>{543D3FAE-EA19-446B-8184-BF9FC8215504}</a:tableStyleId>
              </a:tblPr>
              <a:tblGrid>
                <a:gridCol w="3733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600" dirty="0"/>
                        <a:t>Coverage with a VSP Provider</a:t>
                      </a:r>
                      <a:endParaRPr dirty="0"/>
                    </a:p>
                  </a:txBody>
                  <a:tcPr marL="91450" marR="91450" marT="45725" marB="45725" anchor="ctr"/>
                </a:tc>
                <a:tc>
                  <a:txBody>
                    <a:bodyPr/>
                    <a:lstStyle/>
                    <a:p>
                      <a:pPr marL="0" marR="0" lvl="0" indent="0" algn="ctr" rtl="0">
                        <a:spcBef>
                          <a:spcPts val="0"/>
                        </a:spcBef>
                        <a:spcAft>
                          <a:spcPts val="0"/>
                        </a:spcAft>
                        <a:buNone/>
                      </a:pPr>
                      <a:r>
                        <a:rPr lang="en-US" sz="1600"/>
                        <a:t>Copay</a:t>
                      </a:r>
                      <a:endParaRPr/>
                    </a:p>
                  </a:txBody>
                  <a:tcPr marL="91450" marR="91450" marT="45725" marB="45725" anchor="ctr"/>
                </a:tc>
                <a:tc>
                  <a:txBody>
                    <a:bodyPr/>
                    <a:lstStyle/>
                    <a:p>
                      <a:pPr marL="0" marR="0" lvl="0" indent="0" algn="ctr" rtl="0">
                        <a:spcBef>
                          <a:spcPts val="0"/>
                        </a:spcBef>
                        <a:spcAft>
                          <a:spcPts val="0"/>
                        </a:spcAft>
                        <a:buNone/>
                      </a:pPr>
                      <a:r>
                        <a:rPr lang="en-US" sz="1600"/>
                        <a:t>Frequency</a:t>
                      </a:r>
                      <a:endParaRPr/>
                    </a:p>
                  </a:txBody>
                  <a:tcPr marL="91450" marR="91450" marT="45725" marB="45725" anchor="ctr"/>
                </a:tc>
                <a:extLst>
                  <a:ext uri="{0D108BD9-81ED-4DB2-BD59-A6C34878D82A}">
                    <a16:rowId xmlns:a16="http://schemas.microsoft.com/office/drawing/2014/main" val="10000"/>
                  </a:ext>
                </a:extLst>
              </a:tr>
              <a:tr h="370850">
                <a:tc>
                  <a:txBody>
                    <a:bodyPr/>
                    <a:lstStyle/>
                    <a:p>
                      <a:pPr marL="285750" marR="0" lvl="0" indent="-285750" algn="l" rtl="0">
                        <a:spcBef>
                          <a:spcPts val="0"/>
                        </a:spcBef>
                        <a:spcAft>
                          <a:spcPts val="0"/>
                        </a:spcAft>
                        <a:buClr>
                          <a:schemeClr val="dk1"/>
                        </a:buClr>
                        <a:buSzPts val="1600"/>
                        <a:buFont typeface="Arial"/>
                        <a:buChar char="•"/>
                      </a:pPr>
                      <a:r>
                        <a:rPr lang="en-US" sz="1600" b="1" dirty="0" err="1"/>
                        <a:t>Wellvision</a:t>
                      </a:r>
                      <a:r>
                        <a:rPr lang="en-US" sz="1600" b="1" dirty="0"/>
                        <a:t> Exam</a:t>
                      </a:r>
                      <a:br>
                        <a:rPr lang="en-US" sz="1600" b="1" dirty="0"/>
                      </a:br>
                      <a:r>
                        <a:rPr lang="en-US" sz="1200" dirty="0"/>
                        <a:t>Focuses on your eyes and overall wellness</a:t>
                      </a:r>
                      <a:endParaRPr dirty="0"/>
                    </a:p>
                    <a:p>
                      <a:pPr marL="285750" marR="0" lvl="0" indent="-285750" algn="l" rtl="0">
                        <a:spcBef>
                          <a:spcPts val="0"/>
                        </a:spcBef>
                        <a:spcAft>
                          <a:spcPts val="0"/>
                        </a:spcAft>
                        <a:buClr>
                          <a:schemeClr val="dk1"/>
                        </a:buClr>
                        <a:buSzPts val="1600"/>
                        <a:buFont typeface="Arial"/>
                        <a:buChar char="•"/>
                      </a:pPr>
                      <a:r>
                        <a:rPr lang="en-US" sz="1600" b="1" dirty="0"/>
                        <a:t>Retinal Screening</a:t>
                      </a:r>
                      <a:endParaRPr dirty="0"/>
                    </a:p>
                    <a:p>
                      <a:pPr marL="0" marR="0" lvl="0" indent="0" algn="l" rtl="0">
                        <a:spcBef>
                          <a:spcPts val="0"/>
                        </a:spcBef>
                        <a:spcAft>
                          <a:spcPts val="0"/>
                        </a:spcAft>
                        <a:buClr>
                          <a:schemeClr val="dk1"/>
                        </a:buClr>
                        <a:buSzPts val="1200"/>
                        <a:buFont typeface="Arial"/>
                        <a:buNone/>
                      </a:pPr>
                      <a:r>
                        <a:rPr lang="en-US" sz="1200" b="1" dirty="0"/>
                        <a:t>       </a:t>
                      </a:r>
                      <a:r>
                        <a:rPr lang="en-US" sz="1200" b="0" dirty="0"/>
                        <a:t>Helps find signs of eye disease</a:t>
                      </a:r>
                      <a:endParaRPr dirty="0"/>
                    </a:p>
                  </a:txBody>
                  <a:tcPr marL="91450" marR="91450" marT="45725" marB="45725" anchor="ctr"/>
                </a:tc>
                <a:tc>
                  <a:txBody>
                    <a:bodyPr/>
                    <a:lstStyle/>
                    <a:p>
                      <a:pPr marL="0" marR="0" lvl="0" indent="0" algn="ctr" rtl="0">
                        <a:spcBef>
                          <a:spcPts val="0"/>
                        </a:spcBef>
                        <a:spcAft>
                          <a:spcPts val="0"/>
                        </a:spcAft>
                        <a:buNone/>
                      </a:pPr>
                      <a:r>
                        <a:rPr lang="en-US" sz="1600"/>
                        <a:t>$0</a:t>
                      </a:r>
                      <a:endParaRPr/>
                    </a:p>
                  </a:txBody>
                  <a:tcPr marL="91450" marR="91450" marT="45725" marB="45725" anchor="ctr"/>
                </a:tc>
                <a:tc>
                  <a:txBody>
                    <a:bodyPr/>
                    <a:lstStyle/>
                    <a:p>
                      <a:pPr marL="0" marR="0" lvl="0" indent="0" algn="l" rtl="0">
                        <a:spcBef>
                          <a:spcPts val="0"/>
                        </a:spcBef>
                        <a:spcAft>
                          <a:spcPts val="0"/>
                        </a:spcAft>
                        <a:buClr>
                          <a:schemeClr val="dk1"/>
                        </a:buClr>
                        <a:buSzPts val="1600"/>
                        <a:buFont typeface="Arial"/>
                        <a:buNone/>
                      </a:pPr>
                      <a:r>
                        <a:rPr lang="en-US" sz="1600" b="0" dirty="0"/>
                        <a:t>Every calendar year</a:t>
                      </a:r>
                      <a:endParaRPr dirty="0"/>
                    </a:p>
                  </a:txBody>
                  <a:tcPr marL="91450" marR="91450" marT="45725" marB="45725" anchor="ctr"/>
                </a:tc>
                <a:extLst>
                  <a:ext uri="{0D108BD9-81ED-4DB2-BD59-A6C34878D82A}">
                    <a16:rowId xmlns:a16="http://schemas.microsoft.com/office/drawing/2014/main" val="10001"/>
                  </a:ext>
                </a:extLst>
              </a:tr>
            </a:tbl>
          </a:graphicData>
        </a:graphic>
      </p:graphicFrame>
      <p:sp>
        <p:nvSpPr>
          <p:cNvPr id="98" name="Google Shape;98;p7"/>
          <p:cNvSpPr txBox="1"/>
          <p:nvPr/>
        </p:nvSpPr>
        <p:spPr>
          <a:xfrm>
            <a:off x="533400" y="3993298"/>
            <a:ext cx="60198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C00000"/>
                </a:solidFill>
                <a:latin typeface="Roboto"/>
                <a:ea typeface="Roboto"/>
                <a:cs typeface="Roboto"/>
                <a:sym typeface="Roboto"/>
              </a:rPr>
              <a:t>Vision Preventive Care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p:nvPr>
        </p:nvSpPr>
        <p:spPr>
          <a:xfrm>
            <a:off x="457200" y="274638"/>
            <a:ext cx="83820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Roboto"/>
              <a:buNone/>
            </a:pPr>
            <a:r>
              <a:rPr lang="en-US" dirty="0">
                <a:latin typeface="Segoe UI" panose="020B0502040204020203" pitchFamily="34" charset="0"/>
              </a:rPr>
              <a:t>Take Action &amp; Invest in Your Health!</a:t>
            </a:r>
            <a:endParaRPr lang="en-US" dirty="0"/>
          </a:p>
        </p:txBody>
      </p:sp>
      <p:sp>
        <p:nvSpPr>
          <p:cNvPr id="67" name="Google Shape;67;p4"/>
          <p:cNvSpPr/>
          <p:nvPr/>
        </p:nvSpPr>
        <p:spPr>
          <a:xfrm>
            <a:off x="2933700" y="1881628"/>
            <a:ext cx="3276600" cy="3593886"/>
          </a:xfrm>
          <a:prstGeom prst="rect">
            <a:avLst/>
          </a:prstGeom>
          <a:solidFill>
            <a:srgbClr val="DDDDDD"/>
          </a:solidFill>
          <a:ln>
            <a:noFill/>
          </a:ln>
        </p:spPr>
        <p:txBody>
          <a:bodyPr spcFirstLastPara="1" wrap="square" lIns="182875" tIns="182875" rIns="182875" bIns="182875" anchor="b" anchorCtr="0">
            <a:noAutofit/>
          </a:bodyPr>
          <a:lstStyle/>
          <a:p>
            <a:pPr marL="0" marR="0" lvl="0" indent="0" algn="ctr" rtl="0">
              <a:spcBef>
                <a:spcPts val="0"/>
              </a:spcBef>
              <a:spcAft>
                <a:spcPts val="0"/>
              </a:spcAft>
              <a:buNone/>
            </a:pPr>
            <a:r>
              <a:rPr lang="en-US" sz="1800" dirty="0">
                <a:solidFill>
                  <a:schemeClr val="accent1"/>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Schedule a Preventive Care Appointment Today!</a:t>
            </a:r>
            <a:endParaRPr dirty="0"/>
          </a:p>
          <a:p>
            <a:pPr marL="0" marR="0" lvl="0" indent="0" algn="ctr" rtl="0">
              <a:spcBef>
                <a:spcPts val="0"/>
              </a:spcBef>
              <a:spcAft>
                <a:spcPts val="0"/>
              </a:spcAft>
              <a:buNone/>
            </a:pPr>
            <a:r>
              <a:rPr lang="en-US" sz="1600" dirty="0">
                <a:solidFill>
                  <a:schemeClr val="dk1"/>
                </a:solidFill>
                <a:latin typeface="Roboto"/>
                <a:ea typeface="Roboto"/>
                <a:cs typeface="Roboto"/>
                <a:sym typeface="Roboto"/>
              </a:rPr>
              <a:t>Preventive care is covered 100% with an </a:t>
            </a:r>
            <a:r>
              <a:rPr lang="en-US" sz="1600" b="1" dirty="0">
                <a:solidFill>
                  <a:schemeClr val="dk1"/>
                </a:solidFill>
                <a:latin typeface="Roboto"/>
                <a:ea typeface="Roboto"/>
                <a:cs typeface="Roboto"/>
                <a:sym typeface="Roboto"/>
              </a:rPr>
              <a:t>in-network </a:t>
            </a:r>
            <a:r>
              <a:rPr lang="en-US" sz="1600" dirty="0">
                <a:solidFill>
                  <a:schemeClr val="dk1"/>
                </a:solidFill>
                <a:latin typeface="Roboto"/>
                <a:ea typeface="Roboto"/>
                <a:cs typeface="Roboto"/>
                <a:sym typeface="Roboto"/>
              </a:rPr>
              <a:t>provider. </a:t>
            </a:r>
            <a:endParaRPr dirty="0"/>
          </a:p>
        </p:txBody>
      </p:sp>
      <p:pic>
        <p:nvPicPr>
          <p:cNvPr id="68" name="Google Shape;68;p4"/>
          <p:cNvPicPr preferRelativeResize="0"/>
          <p:nvPr/>
        </p:nvPicPr>
        <p:blipFill rotWithShape="1">
          <a:blip r:embed="rId3">
            <a:alphaModFix/>
          </a:blip>
          <a:srcRect/>
          <a:stretch/>
        </p:blipFill>
        <p:spPr>
          <a:xfrm>
            <a:off x="3557776" y="2312155"/>
            <a:ext cx="2028447" cy="1488881"/>
          </a:xfrm>
          <a:prstGeom prst="rect">
            <a:avLst/>
          </a:prstGeom>
          <a:noFill/>
          <a:ln>
            <a:noFill/>
          </a:ln>
        </p:spPr>
      </p:pic>
    </p:spTree>
    <p:extLst>
      <p:ext uri="{BB962C8B-B14F-4D97-AF65-F5344CB8AC3E}">
        <p14:creationId xmlns:p14="http://schemas.microsoft.com/office/powerpoint/2010/main" val="1351151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title"/>
          </p:nvPr>
        </p:nvSpPr>
        <p:spPr>
          <a:xfrm>
            <a:off x="457200" y="274638"/>
            <a:ext cx="83820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Roboto"/>
              <a:buNone/>
            </a:pPr>
            <a:r>
              <a:rPr lang="en-US" sz="3200" dirty="0">
                <a:effectLst/>
                <a:latin typeface="Segoe UI" panose="020B0502040204020203" pitchFamily="34" charset="0"/>
              </a:rPr>
              <a:t>How To Access Preventive Care...</a:t>
            </a:r>
            <a:endParaRPr dirty="0"/>
          </a:p>
        </p:txBody>
      </p:sp>
      <p:sp>
        <p:nvSpPr>
          <p:cNvPr id="87" name="Google Shape;87;p6"/>
          <p:cNvSpPr txBox="1">
            <a:spLocks noGrp="1"/>
          </p:cNvSpPr>
          <p:nvPr>
            <p:ph type="body" idx="1"/>
          </p:nvPr>
        </p:nvSpPr>
        <p:spPr>
          <a:xfrm>
            <a:off x="457200" y="1944224"/>
            <a:ext cx="5029200" cy="441959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US" sz="1400" b="1" dirty="0">
                <a:solidFill>
                  <a:schemeClr val="accen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HealthComp</a:t>
            </a:r>
            <a:r>
              <a:rPr lang="en-US" sz="1400" b="1" dirty="0">
                <a:solidFill>
                  <a:schemeClr val="accen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a:t>
            </a:r>
            <a:endParaRPr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342900" lvl="0" indent="-342900" algn="l" rtl="0">
              <a:spcBef>
                <a:spcPts val="280"/>
              </a:spcBef>
              <a:spcAft>
                <a:spcPts val="0"/>
              </a:spcAft>
              <a:buSzPts val="1400"/>
              <a:buChar char="•"/>
            </a:pPr>
            <a:r>
              <a:rPr lang="en-US" sz="1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Member Services</a:t>
            </a:r>
            <a:r>
              <a:rPr lang="en-US" sz="12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a:t>
            </a:r>
            <a:r>
              <a:rPr lang="en-US" sz="1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1-800-442-7247 </a:t>
            </a:r>
          </a:p>
          <a:p>
            <a:pPr marL="342900" lvl="0" indent="-342900" algn="l" rtl="0">
              <a:spcBef>
                <a:spcPts val="280"/>
              </a:spcBef>
              <a:spcAft>
                <a:spcPts val="0"/>
              </a:spcAft>
              <a:buSzPts val="1400"/>
              <a:buChar char="•"/>
            </a:pPr>
            <a:r>
              <a:rPr lang="en-US" sz="1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Visit </a:t>
            </a:r>
            <a:r>
              <a:rPr lang="en-US" sz="1200" b="1" dirty="0">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anthem.com/find-care/ </a:t>
            </a:r>
            <a:r>
              <a:rPr lang="en-US" sz="1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to find in-network care</a:t>
            </a:r>
            <a:endParaRPr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endParaRPr>
          </a:p>
          <a:p>
            <a:pPr marL="342900" lvl="0" indent="-342900" algn="l" rtl="0">
              <a:spcBef>
                <a:spcPts val="280"/>
              </a:spcBef>
              <a:spcAft>
                <a:spcPts val="0"/>
              </a:spcAft>
              <a:buSzPts val="1400"/>
              <a:buChar char="•"/>
            </a:pPr>
            <a:r>
              <a:rPr lang="en-US" sz="1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Telehealth: </a:t>
            </a:r>
            <a:r>
              <a:rPr lang="en-US" sz="1200" b="1" dirty="0">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livehealthonline.com</a:t>
            </a:r>
            <a:endParaRPr sz="20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342900" lvl="0" indent="-342900" algn="l" rtl="0">
              <a:spcBef>
                <a:spcPts val="280"/>
              </a:spcBef>
              <a:spcAft>
                <a:spcPts val="0"/>
              </a:spcAft>
              <a:buSzPts val="1400"/>
              <a:buChar char="•"/>
            </a:pPr>
            <a:r>
              <a:rPr lang="en-US" sz="1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Pharmacy (</a:t>
            </a:r>
            <a:r>
              <a:rPr lang="en-US" sz="1200"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Liviniti</a:t>
            </a:r>
            <a:r>
              <a:rPr lang="en-US" sz="1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 Customer Service: </a:t>
            </a:r>
            <a:r>
              <a:rPr lang="en-US" sz="1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1-800-710-9341</a:t>
            </a:r>
            <a:endParaRPr sz="2000" dirty="0"/>
          </a:p>
          <a:p>
            <a:pPr marL="0" lvl="0" indent="0" algn="l" rtl="0">
              <a:spcBef>
                <a:spcPts val="320"/>
              </a:spcBef>
              <a:spcAft>
                <a:spcPts val="0"/>
              </a:spcAft>
              <a:buSzPts val="1600"/>
              <a:buNone/>
            </a:pPr>
            <a:endParaRPr sz="1400" b="1" dirty="0">
              <a:solidFill>
                <a:srgbClr val="CB333B"/>
              </a:solidFill>
            </a:endParaRPr>
          </a:p>
          <a:p>
            <a:pPr marL="0" lvl="0" indent="0" algn="l" rtl="0">
              <a:spcBef>
                <a:spcPts val="320"/>
              </a:spcBef>
              <a:spcAft>
                <a:spcPts val="0"/>
              </a:spcAft>
              <a:buSzPts val="1600"/>
              <a:buNone/>
            </a:pPr>
            <a:r>
              <a:rPr lang="en-US" sz="1400" b="1" dirty="0">
                <a:solidFill>
                  <a:schemeClr val="accent1"/>
                </a:solidFill>
              </a:rPr>
              <a:t>Kaiser:</a:t>
            </a:r>
          </a:p>
          <a:p>
            <a:pPr marL="342900" lvl="0" indent="-342900" algn="l" rtl="0">
              <a:spcBef>
                <a:spcPts val="280"/>
              </a:spcBef>
              <a:spcAft>
                <a:spcPts val="0"/>
              </a:spcAft>
              <a:buSzPts val="1400"/>
              <a:buChar char="•"/>
            </a:pPr>
            <a:r>
              <a:rPr lang="en-US" sz="1200" dirty="0"/>
              <a:t>Member Services: 800-464-4000</a:t>
            </a:r>
          </a:p>
          <a:p>
            <a:pPr marL="342900" lvl="0" indent="-342900" algn="l" rtl="0">
              <a:spcBef>
                <a:spcPts val="280"/>
              </a:spcBef>
              <a:spcAft>
                <a:spcPts val="0"/>
              </a:spcAft>
              <a:buSzPts val="1400"/>
              <a:buChar char="•"/>
            </a:pPr>
            <a:r>
              <a:rPr lang="en-US" sz="1200" dirty="0">
                <a:solidFill>
                  <a:schemeClr val="dk1"/>
                </a:solidFill>
                <a:latin typeface="Roboto"/>
                <a:ea typeface="Roboto"/>
                <a:cs typeface="Roboto"/>
                <a:sym typeface="Roboto"/>
              </a:rPr>
              <a:t>Visit </a:t>
            </a:r>
            <a:r>
              <a:rPr lang="en-US" sz="1200" b="1" u="sng" dirty="0">
                <a:solidFill>
                  <a:schemeClr val="accent1"/>
                </a:solidFill>
                <a:hlinkClick r:id="rId5">
                  <a:extLst>
                    <a:ext uri="{A12FA001-AC4F-418D-AE19-62706E023703}">
                      <ahyp:hlinkClr xmlns:ahyp="http://schemas.microsoft.com/office/drawing/2018/hyperlinkcolor" val="tx"/>
                    </a:ext>
                  </a:extLst>
                </a:hlinkClick>
              </a:rPr>
              <a:t>Get Care | My Doctor Online</a:t>
            </a:r>
            <a:r>
              <a:rPr lang="en-US" sz="1200" dirty="0">
                <a:solidFill>
                  <a:schemeClr val="accent1"/>
                </a:solidFill>
              </a:rPr>
              <a:t> </a:t>
            </a:r>
            <a:r>
              <a:rPr lang="en-US" sz="1200" dirty="0">
                <a:solidFill>
                  <a:schemeClr val="dk1"/>
                </a:solidFill>
              </a:rPr>
              <a:t>to find in-network care</a:t>
            </a:r>
            <a:endParaRPr lang="en-US" sz="2000" dirty="0"/>
          </a:p>
          <a:p>
            <a:pPr marL="342900" lvl="0" indent="-241300" algn="l" rtl="0">
              <a:spcBef>
                <a:spcPts val="320"/>
              </a:spcBef>
              <a:spcAft>
                <a:spcPts val="0"/>
              </a:spcAft>
              <a:buSzPts val="1600"/>
              <a:buNone/>
            </a:pPr>
            <a:endParaRPr lang="en-US" sz="1400" b="1" dirty="0">
              <a:solidFill>
                <a:schemeClr val="dk1"/>
              </a:solidFill>
            </a:endParaRPr>
          </a:p>
          <a:p>
            <a:pPr marL="0" indent="0">
              <a:spcBef>
                <a:spcPts val="0"/>
              </a:spcBef>
              <a:buSzPts val="1600"/>
              <a:buFont typeface="Arial"/>
              <a:buNone/>
            </a:pPr>
            <a:r>
              <a:rPr lang="en-US" sz="1400" b="1" dirty="0">
                <a:solidFill>
                  <a:schemeClr val="accent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Delta Dental</a:t>
            </a:r>
            <a:r>
              <a:rPr lang="en-US" sz="1400" b="1" dirty="0">
                <a:solidFill>
                  <a:schemeClr val="accent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a:t>
            </a:r>
            <a:endParaRPr lang="en-US" sz="14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342900" indent="-342900">
              <a:spcBef>
                <a:spcPts val="280"/>
              </a:spcBef>
              <a:buSzPts val="1400"/>
            </a:pPr>
            <a:r>
              <a:rPr lang="en-US" sz="12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Member Services</a:t>
            </a:r>
            <a:r>
              <a:rPr lang="en-US" sz="1200" b="1"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a:t>
            </a:r>
            <a:r>
              <a:rPr lang="en-US" sz="1200"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888-335-8227 </a:t>
            </a:r>
          </a:p>
          <a:p>
            <a:pPr marL="342900" indent="-342900">
              <a:spcBef>
                <a:spcPts val="280"/>
              </a:spcBef>
              <a:buSzPts val="1400"/>
            </a:pPr>
            <a:r>
              <a:rPr lang="en-US" sz="1200"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Visit </a:t>
            </a:r>
            <a:r>
              <a:rPr lang="en-US" sz="1200" b="1" dirty="0">
                <a:hlinkClick r:id="rId6"/>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deltadental.com </a:t>
            </a:r>
            <a:r>
              <a:rPr lang="en-US" sz="1200"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to find a dentist</a:t>
            </a:r>
          </a:p>
          <a:p>
            <a:pPr marL="0" indent="0">
              <a:spcBef>
                <a:spcPts val="320"/>
              </a:spcBef>
              <a:buSzPts val="1600"/>
              <a:buFont typeface="Arial"/>
              <a:buNone/>
            </a:pPr>
            <a:endParaRPr lang="en-US" sz="1600" b="1" dirty="0">
              <a:solidFill>
                <a:srgbClr val="CB333B"/>
              </a:solidFill>
            </a:endParaRPr>
          </a:p>
          <a:p>
            <a:pPr marL="0" indent="0">
              <a:spcBef>
                <a:spcPts val="320"/>
              </a:spcBef>
              <a:buSzPts val="1600"/>
              <a:buFont typeface="Arial"/>
              <a:buNone/>
            </a:pPr>
            <a:r>
              <a:rPr lang="en-US" sz="1400" b="1" dirty="0">
                <a:solidFill>
                  <a:schemeClr val="accent1"/>
                </a:solidFill>
              </a:rPr>
              <a:t>VSP:</a:t>
            </a:r>
          </a:p>
          <a:p>
            <a:pPr marL="342900" indent="-342900">
              <a:spcBef>
                <a:spcPts val="280"/>
              </a:spcBef>
              <a:buSzPts val="1400"/>
            </a:pPr>
            <a:r>
              <a:rPr lang="en-US" sz="1200" dirty="0"/>
              <a:t>Member Services: 800-877-7195</a:t>
            </a:r>
          </a:p>
          <a:p>
            <a:pPr marL="342900" indent="-342900">
              <a:spcBef>
                <a:spcPts val="280"/>
              </a:spcBef>
              <a:buSzPts val="1400"/>
            </a:pPr>
            <a:r>
              <a:rPr lang="en-US" sz="1200" dirty="0">
                <a:solidFill>
                  <a:schemeClr val="dk1"/>
                </a:solidFill>
              </a:rPr>
              <a:t>Visit </a:t>
            </a:r>
            <a:r>
              <a:rPr lang="en-US" sz="1200" b="1" dirty="0">
                <a:solidFill>
                  <a:schemeClr val="dk1"/>
                </a:solidFill>
                <a:hlinkClick r:id="rId7"/>
              </a:rPr>
              <a:t>vsp.com</a:t>
            </a:r>
            <a:r>
              <a:rPr lang="en-US" sz="1200" b="1" dirty="0">
                <a:solidFill>
                  <a:schemeClr val="dk1"/>
                </a:solidFill>
              </a:rPr>
              <a:t> </a:t>
            </a:r>
            <a:r>
              <a:rPr lang="en-US" sz="1200" dirty="0">
                <a:solidFill>
                  <a:schemeClr val="dk1"/>
                </a:solidFill>
              </a:rPr>
              <a:t>to find an eye doctor</a:t>
            </a:r>
            <a:endParaRPr lang="en-US" sz="1200" dirty="0"/>
          </a:p>
        </p:txBody>
      </p:sp>
      <p:pic>
        <p:nvPicPr>
          <p:cNvPr id="88" name="Google Shape;88;p6"/>
          <p:cNvPicPr preferRelativeResize="0"/>
          <p:nvPr/>
        </p:nvPicPr>
        <p:blipFill rotWithShape="1">
          <a:blip r:embed="rId8">
            <a:alphaModFix/>
          </a:blip>
          <a:srcRect l="24272" t="2912" r="34951" b="12621"/>
          <a:stretch/>
        </p:blipFill>
        <p:spPr>
          <a:xfrm>
            <a:off x="5486400" y="1808701"/>
            <a:ext cx="3200400" cy="4419600"/>
          </a:xfrm>
          <a:prstGeom prst="rect">
            <a:avLst/>
          </a:prstGeom>
          <a:noFill/>
          <a:ln>
            <a:noFill/>
          </a:ln>
        </p:spPr>
      </p:pic>
      <p:sp>
        <p:nvSpPr>
          <p:cNvPr id="2" name="Google Shape;95;p7">
            <a:extLst>
              <a:ext uri="{FF2B5EF4-FFF2-40B4-BE49-F238E27FC236}">
                <a16:creationId xmlns:a16="http://schemas.microsoft.com/office/drawing/2014/main" id="{A49CFF7F-35D4-27CA-6268-B495E273FFED}"/>
              </a:ext>
            </a:extLst>
          </p:cNvPr>
          <p:cNvSpPr txBox="1"/>
          <p:nvPr/>
        </p:nvSpPr>
        <p:spPr>
          <a:xfrm>
            <a:off x="457200" y="1417638"/>
            <a:ext cx="82296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2"/>
              </a:buClr>
              <a:buSzPts val="1800"/>
              <a:buFont typeface="Roboto"/>
              <a:buNone/>
            </a:pPr>
            <a:r>
              <a:rPr lang="en-US" sz="1800" dirty="0">
                <a:solidFill>
                  <a:schemeClr val="accent2"/>
                </a:solidFill>
                <a:latin typeface="Roboto"/>
                <a:ea typeface="Roboto"/>
                <a:cs typeface="Roboto"/>
                <a:sym typeface="Roboto"/>
              </a:rPr>
              <a:t>Contact your health plan if you need assistance locating a provider.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8"/>
          <p:cNvSpPr txBox="1">
            <a:spLocks noGrp="1"/>
          </p:cNvSpPr>
          <p:nvPr>
            <p:ph type="title"/>
          </p:nvPr>
        </p:nvSpPr>
        <p:spPr>
          <a:xfrm>
            <a:off x="458971" y="2057400"/>
            <a:ext cx="7770625"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Roboto"/>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Best Practices</a:t>
            </a:r>
            <a:endParaRPr dirty="0"/>
          </a:p>
        </p:txBody>
      </p:sp>
      <p:sp>
        <p:nvSpPr>
          <p:cNvPr id="104" name="Google Shape;104;p8"/>
          <p:cNvSpPr txBox="1">
            <a:spLocks noGrp="1"/>
          </p:cNvSpPr>
          <p:nvPr>
            <p:ph type="body" idx="1"/>
          </p:nvPr>
        </p:nvSpPr>
        <p:spPr>
          <a:xfrm>
            <a:off x="458972" y="2819400"/>
            <a:ext cx="6589712" cy="44921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SzPts val="1600"/>
              <a:buNone/>
            </a:pPr>
            <a:endParaRPr/>
          </a:p>
        </p:txBody>
      </p:sp>
    </p:spTree>
  </p:cSld>
  <p:clrMapOvr>
    <a:masterClrMapping/>
  </p:clrMapOvr>
</p:sld>
</file>

<file path=ppt/theme/theme1.xml><?xml version="1.0" encoding="utf-8"?>
<a:theme xmlns:a="http://schemas.openxmlformats.org/drawingml/2006/main" name="Enrollment PowerPoint_2">
  <a:themeElements>
    <a:clrScheme name="8x8">
      <a:dk1>
        <a:srgbClr val="000000"/>
      </a:dk1>
      <a:lt1>
        <a:srgbClr val="FFFFFF"/>
      </a:lt1>
      <a:dk2>
        <a:srgbClr val="595959"/>
      </a:dk2>
      <a:lt2>
        <a:srgbClr val="F6F6F6"/>
      </a:lt2>
      <a:accent1>
        <a:srgbClr val="CB2233"/>
      </a:accent1>
      <a:accent2>
        <a:srgbClr val="54565A"/>
      </a:accent2>
      <a:accent3>
        <a:srgbClr val="B1B1B1"/>
      </a:accent3>
      <a:accent4>
        <a:srgbClr val="C00000"/>
      </a:accent4>
      <a:accent5>
        <a:srgbClr val="7D151F"/>
      </a:accent5>
      <a:accent6>
        <a:srgbClr val="3C0A0F"/>
      </a:accent6>
      <a:hlink>
        <a:srgbClr val="CB2233"/>
      </a:hlink>
      <a:folHlink>
        <a:srgbClr val="3C0A0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4228</Words>
  <Application>Microsoft Macintosh PowerPoint</Application>
  <PresentationFormat>On-screen Show (4:3)</PresentationFormat>
  <Paragraphs>473</Paragraphs>
  <Slides>19</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Avenir</vt:lpstr>
      <vt:lpstr>Open Sans Light</vt:lpstr>
      <vt:lpstr>Inter</vt:lpstr>
      <vt:lpstr>Roboto</vt:lpstr>
      <vt:lpstr>Quattrocento Sans</vt:lpstr>
      <vt:lpstr>Calibri</vt:lpstr>
      <vt:lpstr>Segoe UI</vt:lpstr>
      <vt:lpstr>Lato</vt:lpstr>
      <vt:lpstr>Courier New</vt:lpstr>
      <vt:lpstr>Garamond</vt:lpstr>
      <vt:lpstr>Open Sans</vt:lpstr>
      <vt:lpstr>Enrollment PowerPoint_2</vt:lpstr>
      <vt:lpstr>Best Practices for Taking Proactive Care Of Your Health</vt:lpstr>
      <vt:lpstr>Do you know your own preventive care guidelines?  </vt:lpstr>
      <vt:lpstr>Preventive Care - The Key To Staying Healthy</vt:lpstr>
      <vt:lpstr>Three Important Roles It Plays...</vt:lpstr>
      <vt:lpstr>Your Costs Defined…</vt:lpstr>
      <vt:lpstr>Your Costs Defined Continued…</vt:lpstr>
      <vt:lpstr>Take Action &amp; Invest in Your Health!</vt:lpstr>
      <vt:lpstr>How To Access Preventive Care...</vt:lpstr>
      <vt:lpstr>Best Practices</vt:lpstr>
      <vt:lpstr>Annual Wellness Visit </vt:lpstr>
      <vt:lpstr>Rehabilitation Care </vt:lpstr>
      <vt:lpstr>Telemedicine</vt:lpstr>
      <vt:lpstr>Wellness Support </vt:lpstr>
      <vt:lpstr>Know Where to go for Care </vt:lpstr>
      <vt:lpstr>Employee Assistance Program </vt:lpstr>
      <vt:lpstr>Mental Health</vt:lpstr>
      <vt:lpstr>Discount Marketplace</vt:lpstr>
      <vt:lpstr>Active &amp; Fit Direct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Taking Proactive Care Of Your Health</dc:title>
  <dc:creator>Lavoie, Kurtis</dc:creator>
  <cp:lastModifiedBy>Laura Jones</cp:lastModifiedBy>
  <cp:revision>11</cp:revision>
  <dcterms:created xsi:type="dcterms:W3CDTF">2023-06-12T12:52:26Z</dcterms:created>
  <dcterms:modified xsi:type="dcterms:W3CDTF">2024-04-09T20:35:40Z</dcterms:modified>
</cp:coreProperties>
</file>